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3"/>
    <p:sldId id="257" r:id="rId4"/>
    <p:sldId id="267" r:id="rId5"/>
    <p:sldId id="287" r:id="rId6"/>
    <p:sldId id="288" r:id="rId7"/>
    <p:sldId id="295" r:id="rId8"/>
    <p:sldId id="289" r:id="rId9"/>
    <p:sldId id="297" r:id="rId10"/>
    <p:sldId id="290" r:id="rId11"/>
    <p:sldId id="298" r:id="rId12"/>
    <p:sldId id="300" r:id="rId13"/>
    <p:sldId id="304" r:id="rId14"/>
    <p:sldId id="292" r:id="rId15"/>
    <p:sldId id="303" r:id="rId16"/>
    <p:sldId id="293" r:id="rId17"/>
    <p:sldId id="302" r:id="rId18"/>
    <p:sldId id="258" r:id="rId19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1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62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30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4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ags" Target="../tags/tag14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1" Type="http://schemas.openxmlformats.org/officeDocument/2006/relationships/slideLayout" Target="../slideLayouts/slideLayout1.xml"/><Relationship Id="rId30" Type="http://schemas.openxmlformats.org/officeDocument/2006/relationships/tags" Target="../tags/tag97.xml"/><Relationship Id="rId3" Type="http://schemas.openxmlformats.org/officeDocument/2006/relationships/tags" Target="../tags/tag70.xml"/><Relationship Id="rId29" Type="http://schemas.openxmlformats.org/officeDocument/2006/relationships/tags" Target="../tags/tag96.xml"/><Relationship Id="rId28" Type="http://schemas.openxmlformats.org/officeDocument/2006/relationships/tags" Target="../tags/tag95.xml"/><Relationship Id="rId27" Type="http://schemas.openxmlformats.org/officeDocument/2006/relationships/tags" Target="../tags/tag94.xml"/><Relationship Id="rId26" Type="http://schemas.openxmlformats.org/officeDocument/2006/relationships/tags" Target="../tags/tag93.xml"/><Relationship Id="rId25" Type="http://schemas.openxmlformats.org/officeDocument/2006/relationships/tags" Target="../tags/tag92.xml"/><Relationship Id="rId24" Type="http://schemas.openxmlformats.org/officeDocument/2006/relationships/tags" Target="../tags/tag91.xml"/><Relationship Id="rId23" Type="http://schemas.openxmlformats.org/officeDocument/2006/relationships/tags" Target="../tags/tag90.xml"/><Relationship Id="rId22" Type="http://schemas.openxmlformats.org/officeDocument/2006/relationships/tags" Target="../tags/tag89.xml"/><Relationship Id="rId21" Type="http://schemas.openxmlformats.org/officeDocument/2006/relationships/tags" Target="../tags/tag88.xml"/><Relationship Id="rId20" Type="http://schemas.openxmlformats.org/officeDocument/2006/relationships/tags" Target="../tags/tag87.xml"/><Relationship Id="rId2" Type="http://schemas.openxmlformats.org/officeDocument/2006/relationships/tags" Target="../tags/tag69.xml"/><Relationship Id="rId19" Type="http://schemas.openxmlformats.org/officeDocument/2006/relationships/tags" Target="../tags/tag86.xml"/><Relationship Id="rId18" Type="http://schemas.openxmlformats.org/officeDocument/2006/relationships/tags" Target="../tags/tag85.xml"/><Relationship Id="rId17" Type="http://schemas.openxmlformats.org/officeDocument/2006/relationships/tags" Target="../tags/tag84.xml"/><Relationship Id="rId16" Type="http://schemas.openxmlformats.org/officeDocument/2006/relationships/tags" Target="../tags/tag83.xml"/><Relationship Id="rId15" Type="http://schemas.openxmlformats.org/officeDocument/2006/relationships/tags" Target="../tags/tag82.xml"/><Relationship Id="rId14" Type="http://schemas.openxmlformats.org/officeDocument/2006/relationships/tags" Target="../tags/tag81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第五届中国美好医院建设</a:t>
            </a:r>
            <a:r>
              <a:rPr lang="zh-CN" altLang="en-US" sz="4000" b="1">
                <a:solidFill>
                  <a:srgbClr val="E3CFAF"/>
                </a:solidFill>
              </a:rPr>
              <a:t>示范奖评选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申报项目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申报单位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180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创新智慧与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医疗赋能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18096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可持续发展与绿色低碳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阐述绿色医院建设在节能降碳、资源循环利用、气候韧性等方面的实践与长期运营绩效，助力医院建筑与运营实现环境友好、低碳运行与长期可持续性：包括能源效率（能耗监测、节能改造、可再生能源应用）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、水资源管理与废物处置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、碳足迹核算与减排计划，附长期运营绩效数据。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采用装配式建筑，说明装配式技术在建筑施工中的应用比例、环保效益（如减少建筑垃圾、缩短施工周期等）及相关证明材料。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描述绿色低碳措施对环境可持续性的综合贡献：建筑材料与室内空气质量的安全环保、碳足迹控制等。同时说明景观环境的生态作用。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180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可持续发展与绿色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低碳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6184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组织文化与多方价值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共创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inden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None/>
            </a:pPr>
            <a:r>
              <a:rPr lang="en-US" altLang="en-US" sz="1600">
                <a:latin typeface="+mn-ea"/>
                <a:cs typeface="+mn-ea"/>
                <a:sym typeface="+mn-ea"/>
              </a:rPr>
              <a:t>①</a:t>
            </a:r>
            <a:r>
              <a:rPr lang="zh-CN" altLang="en-US" sz="1600">
                <a:latin typeface="+mn-ea"/>
                <a:cs typeface="+mn-ea"/>
                <a:sym typeface="+mn-ea"/>
              </a:rPr>
              <a:t>阐述医院在党建引领、文化建设、职工关怀、患者人文关怀等方面的行动，并说明医院文化与价值观是否在空间与运营中可感知（如文化墙、主题病区设计），员工工作环境、休憩空间与职业发展支持（如医护休憩区、培训空间），并阐述上述行动对团队凝聚力、服务质量及患者满意度的影响，助力医院文化、组织氛围推动价值共创。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inden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None/>
            </a:pPr>
            <a:r>
              <a:rPr lang="en-US" altLang="en-US" sz="1600">
                <a:latin typeface="+mn-ea"/>
                <a:cs typeface="+mn-ea"/>
                <a:sym typeface="+mn-ea"/>
              </a:rPr>
              <a:t>②</a:t>
            </a:r>
            <a:r>
              <a:rPr lang="en-US" altLang="zh-CN" sz="1600">
                <a:latin typeface="+mn-ea"/>
                <a:cs typeface="+mn-ea"/>
                <a:sym typeface="+mn-ea"/>
              </a:rPr>
              <a:t> </a:t>
            </a:r>
            <a:r>
              <a:rPr lang="zh-CN" altLang="en-US" sz="1600">
                <a:latin typeface="+mn-ea"/>
                <a:cs typeface="+mn-ea"/>
                <a:sym typeface="+mn-ea"/>
              </a:rPr>
              <a:t>医院与社区交界处在健康促进、公共服务和社区活力方面的贡献：社区融入与公众健康促进活动，体现医院外部关系对价值共创的推动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inden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None/>
            </a:pPr>
            <a:r>
              <a:rPr lang="en-US" altLang="en-US" sz="1600">
                <a:latin typeface="+mn-ea"/>
                <a:cs typeface="+mn-ea"/>
                <a:sym typeface="+mn-ea"/>
              </a:rPr>
              <a:t>③</a:t>
            </a:r>
            <a:r>
              <a:rPr lang="zh-CN" altLang="en-US" sz="1600">
                <a:latin typeface="+mn-ea"/>
                <a:cs typeface="+mn-ea"/>
                <a:sym typeface="+mn-ea"/>
              </a:rPr>
              <a:t>科研、教学与医疗协同空间建设：支持科研、教学与医疗协同的空间设计与运营成果。</a:t>
            </a:r>
            <a:endParaRPr lang="zh-CN" altLang="en-US" sz="1600">
              <a:latin typeface="+mn-ea"/>
              <a:cs typeface="+mn-ea"/>
              <a:sym typeface="+mn-ea"/>
            </a:endParaRPr>
          </a:p>
          <a:p>
            <a:pPr inden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None/>
            </a:pPr>
            <a:r>
              <a:rPr lang="en-US" altLang="en-US" sz="1600">
                <a:latin typeface="+mn-ea"/>
                <a:cs typeface="+mn-ea"/>
                <a:sym typeface="+mn-ea"/>
              </a:rPr>
              <a:t>④</a:t>
            </a:r>
            <a:r>
              <a:rPr lang="en-US" altLang="zh-CN" sz="1600">
                <a:latin typeface="+mn-ea"/>
                <a:cs typeface="+mn-ea"/>
                <a:sym typeface="+mn-ea"/>
              </a:rPr>
              <a:t> </a:t>
            </a:r>
            <a:r>
              <a:rPr lang="zh-CN" altLang="en-US" sz="1600">
                <a:latin typeface="+mn-ea"/>
                <a:cs typeface="+mn-ea"/>
                <a:sym typeface="+mn-ea"/>
              </a:rPr>
              <a:t>医院与设计单位、政府、企业等多方共创的模式与成果；说明具体共创机制及成效，体现外部关系推动价值共创。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180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组织文化与多方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价值共创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论述医院在建设、管理与运营方面获得的国家级、省级奖项，以及受到国家级媒体表彰或推广的情况。附奖项证书、表彰报道截图等证明材料。医院建设项目曾获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“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中国十佳医院建筑设计方案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”“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中国十佳医院室内设计方案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”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任意一种均可获得加分。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180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矩形: 圆角 10"/>
          <p:cNvSpPr/>
          <p:nvPr>
            <p:custDataLst>
              <p:tags r:id="rId2"/>
            </p:custDataLst>
          </p:nvPr>
        </p:nvSpPr>
        <p:spPr>
          <a:xfrm>
            <a:off x="4446905" y="5735955"/>
            <a:ext cx="6610985" cy="57467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: 圆角 10"/>
          <p:cNvSpPr/>
          <p:nvPr>
            <p:custDataLst>
              <p:tags r:id="rId3"/>
            </p:custDataLst>
          </p:nvPr>
        </p:nvSpPr>
        <p:spPr>
          <a:xfrm>
            <a:off x="4446905" y="5030470"/>
            <a:ext cx="6610985" cy="57467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: 圆角 10"/>
          <p:cNvSpPr/>
          <p:nvPr>
            <p:custDataLst>
              <p:tags r:id="rId4"/>
            </p:custDataLst>
          </p:nvPr>
        </p:nvSpPr>
        <p:spPr>
          <a:xfrm>
            <a:off x="4446905" y="4295140"/>
            <a:ext cx="6610985" cy="57467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5"/>
            </p:custDataLst>
          </p:nvPr>
        </p:nvSpPr>
        <p:spPr>
          <a:xfrm>
            <a:off x="4417060" y="1150620"/>
            <a:ext cx="6610985" cy="62801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6"/>
            </p:custDataLst>
          </p:nvPr>
        </p:nvSpPr>
        <p:spPr>
          <a:xfrm>
            <a:off x="4417060" y="1976120"/>
            <a:ext cx="6610985" cy="62801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7"/>
            </p:custDataLst>
          </p:nvPr>
        </p:nvSpPr>
        <p:spPr>
          <a:xfrm>
            <a:off x="4417060" y="2759075"/>
            <a:ext cx="6610985" cy="62801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: 圆角 10"/>
          <p:cNvSpPr/>
          <p:nvPr>
            <p:custDataLst>
              <p:tags r:id="rId8"/>
            </p:custDataLst>
          </p:nvPr>
        </p:nvSpPr>
        <p:spPr>
          <a:xfrm>
            <a:off x="4417060" y="3542030"/>
            <a:ext cx="6610985" cy="57467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9"/>
            </p:custDataLst>
          </p:nvPr>
        </p:nvCxnSpPr>
        <p:spPr>
          <a:xfrm>
            <a:off x="5671171" y="1528224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0"/>
            </p:custDataLst>
          </p:nvPr>
        </p:nvCxnSpPr>
        <p:spPr>
          <a:xfrm>
            <a:off x="5671171" y="2300772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11"/>
            </p:custDataLst>
          </p:nvPr>
        </p:nvCxnSpPr>
        <p:spPr>
          <a:xfrm>
            <a:off x="5671171" y="3084115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12"/>
            </p:custDataLst>
          </p:nvPr>
        </p:nvCxnSpPr>
        <p:spPr>
          <a:xfrm>
            <a:off x="5671171" y="3813483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13"/>
            </p:custDataLst>
          </p:nvPr>
        </p:nvSpPr>
        <p:spPr>
          <a:xfrm>
            <a:off x="7205401" y="1186353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0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医院简介</a:t>
            </a:r>
            <a:endParaRPr lang="zh-CN" altLang="en-US" sz="20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14"/>
            </p:custDataLst>
          </p:nvPr>
        </p:nvSpPr>
        <p:spPr>
          <a:xfrm>
            <a:off x="4508869" y="1090691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20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5"/>
            </p:custDataLst>
          </p:nvPr>
        </p:nvSpPr>
        <p:spPr>
          <a:xfrm>
            <a:off x="7173016" y="2023912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0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健康结果与患者体检</a:t>
            </a:r>
            <a:endParaRPr lang="zh-CN" altLang="en-US" sz="20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6"/>
            </p:custDataLst>
          </p:nvPr>
        </p:nvSpPr>
        <p:spPr>
          <a:xfrm>
            <a:off x="4508869" y="1874034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20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7"/>
            </p:custDataLst>
          </p:nvPr>
        </p:nvSpPr>
        <p:spPr>
          <a:xfrm>
            <a:off x="7183811" y="2818050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0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运营效率与资源价值</a:t>
            </a:r>
            <a:endParaRPr lang="zh-CN" altLang="en-US" sz="20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8"/>
            </p:custDataLst>
          </p:nvPr>
        </p:nvSpPr>
        <p:spPr>
          <a:xfrm>
            <a:off x="4508869" y="265737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20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序号"/>
          <p:cNvSpPr txBox="1"/>
          <p:nvPr>
            <p:custDataLst>
              <p:tags r:id="rId19"/>
            </p:custDataLst>
          </p:nvPr>
        </p:nvSpPr>
        <p:spPr>
          <a:xfrm>
            <a:off x="4505059" y="3408970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20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项标题"/>
          <p:cNvSpPr txBox="1"/>
          <p:nvPr>
            <p:custDataLst>
              <p:tags r:id="rId20"/>
            </p:custDataLst>
          </p:nvPr>
        </p:nvSpPr>
        <p:spPr>
          <a:xfrm>
            <a:off x="7173016" y="3558213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0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创新与智慧医疗赋能</a:t>
            </a:r>
            <a:endParaRPr lang="zh-CN" altLang="en-US" sz="20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项标题"/>
          <p:cNvSpPr txBox="1"/>
          <p:nvPr>
            <p:custDataLst>
              <p:tags r:id="rId21"/>
            </p:custDataLst>
          </p:nvPr>
        </p:nvSpPr>
        <p:spPr>
          <a:xfrm>
            <a:off x="7144385" y="4316730"/>
            <a:ext cx="4035425" cy="5314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0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可持续发展与绿色低碳</a:t>
            </a:r>
            <a:endParaRPr lang="zh-CN" altLang="en-US" sz="20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项标题"/>
          <p:cNvSpPr txBox="1"/>
          <p:nvPr>
            <p:custDataLst>
              <p:tags r:id="rId22"/>
            </p:custDataLst>
          </p:nvPr>
        </p:nvSpPr>
        <p:spPr>
          <a:xfrm>
            <a:off x="7151370" y="5074920"/>
            <a:ext cx="4035425" cy="5314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0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组织文化与多方价值共创</a:t>
            </a:r>
            <a:endParaRPr lang="zh-CN" altLang="en-US" sz="20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项标题"/>
          <p:cNvSpPr txBox="1"/>
          <p:nvPr>
            <p:custDataLst>
              <p:tags r:id="rId23"/>
            </p:custDataLst>
          </p:nvPr>
        </p:nvSpPr>
        <p:spPr>
          <a:xfrm>
            <a:off x="7162165" y="5765800"/>
            <a:ext cx="4035425" cy="5314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0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0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24"/>
            </p:custDataLst>
          </p:nvPr>
        </p:nvCxnSpPr>
        <p:spPr>
          <a:xfrm>
            <a:off x="5671171" y="4574848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序号"/>
          <p:cNvSpPr txBox="1"/>
          <p:nvPr>
            <p:custDataLst>
              <p:tags r:id="rId25"/>
            </p:custDataLst>
          </p:nvPr>
        </p:nvSpPr>
        <p:spPr>
          <a:xfrm>
            <a:off x="4501249" y="4179225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endParaRPr lang="en-US" altLang="zh-CN" sz="20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8" name="序号"/>
          <p:cNvSpPr txBox="1"/>
          <p:nvPr>
            <p:custDataLst>
              <p:tags r:id="rId26"/>
            </p:custDataLst>
          </p:nvPr>
        </p:nvSpPr>
        <p:spPr>
          <a:xfrm>
            <a:off x="4512044" y="4890425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</a:t>
            </a:r>
            <a:endParaRPr lang="en-US" altLang="zh-CN" sz="20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9" name="序号"/>
          <p:cNvSpPr txBox="1"/>
          <p:nvPr>
            <p:custDataLst>
              <p:tags r:id="rId27"/>
            </p:custDataLst>
          </p:nvPr>
        </p:nvSpPr>
        <p:spPr>
          <a:xfrm>
            <a:off x="4512044" y="5647345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0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endParaRPr lang="en-US" altLang="zh-CN" sz="20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28"/>
            </p:custDataLst>
          </p:nvPr>
        </p:nvCxnSpPr>
        <p:spPr>
          <a:xfrm>
            <a:off x="5671171" y="5298113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>
            <p:custDataLst>
              <p:tags r:id="rId29"/>
            </p:custDataLst>
          </p:nvPr>
        </p:nvCxnSpPr>
        <p:spPr>
          <a:xfrm>
            <a:off x="5671171" y="6023283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医院简介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-8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论述医院发展历程、总体规划、床位规模、用地面积、建筑面积、设计理念与价值导向目标，医院在建设与运营中如何平衡质量安全、患者体验、运营效率与可持续发展，文化建设与品牌塑造等相关信息。</a:t>
            </a:r>
            <a:endParaRPr lang="zh-CN" altLang="en-US" sz="1600" spc="-8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0622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健康结果与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患者体验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阐述在门急诊、医技部、住院部等场所的人性化与包容性设计，包括针对老年、儿童、孕产妇、残障人群体等特殊群体的设施与服务，并说明使用者反馈或满意度改善情况。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阐述医院在接诊、就诊、陪护、转诊等综合服务中的创新举措，说明如何提升患者价值和就医体验，并用指标或案例支持。同时呈现患者体验调查数据与健康结果数据，提供健康结果改善的改进证明。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阐述院内交通流线与标识系统对患者与访客的友好度：交通流线与标识是否便捷，减少患者等待与转运风险。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④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阐述光环境、声环境、空气质量、色彩环境、景观绿化等对患者康复的贡献，说明上述环境是否有助于康复，以及对康复的促进作用；同时阐述病房、候诊、陪护等空间是否提供舒适、隐私与尊严感。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180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健康结果与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患者体验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5446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运营效率与资源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价值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98495" y="3108325"/>
            <a:ext cx="10311130" cy="31953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None/>
            </a:pP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阐述医院建筑与城市功能关系的处理：建筑与城市功能的协调，是否提升空间利用率与资源匹配度，助力医院空间和设施实现高效运营、资源最优利用和全生命周期价值最大化。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描述门诊、临床科室、医技科室、住院空间、食堂、卫生间等功能空间的设计特点，如何提升空间利用率、控制闲置率，如何支持设施与设备的运营成本控制与效能表现，如何支持高质量医疗服务的高效交付；同时说明多功能空间的灵活适应与改造便利性，附实际运营效果数据或案例，体现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“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改善医疗服务行动计划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”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的成果。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流程效率：如急诊绿色通道效率，人力与物资在空间中的最优匹配效果（减少不必要的搬运、等待和跨楼层操作等），附效率提升数据。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④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平急结合医院的建筑与空间设计体现韧性医院的设计理念，符合平急结合的要求。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1809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运营效率与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资源价值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447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创新智慧与医疗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赋能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38425" y="4351655"/>
            <a:ext cx="10311130" cy="22891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None/>
            </a:pP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描述医院在智能化医疗与智慧运营方面的创新实践，强调技术与智慧化手段对医疗质量、患者体验和运营效率的提升作用：包括智慧导诊、智能物流系统的效率与安全、智慧病房（床旁监测、信息化护理、移动查房）建设、数据互通与运营决策支持的成效；同时说明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AI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、物联网、大数据等技术在空间与设施管理上的创新应用，附具体成效数据。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4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4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4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4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4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4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4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5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5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5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5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5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5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62.xml><?xml version="1.0" encoding="utf-8"?>
<p:tagLst xmlns:p="http://schemas.openxmlformats.org/presentationml/2006/main">
  <p:tag name="commondata" val="eyJoZGlkIjoiMGMyZDBlYTRiMzVjYWVlZWQzZjI0ZmQ4NDk5MGEwYWYifQ==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4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5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6.xml><?xml version="1.0" encoding="utf-8"?>
<p:tagLst xmlns:p="http://schemas.openxmlformats.org/presentationml/2006/main">
  <p:tag name="KSO_WM_BEAUTIFY_FLAG" val=""/>
  <p:tag name="KSO_WM_DIAGRAM_VIRTUALLY_FRAME" val="{&quot;height&quot;:113.85,&quot;left&quot;:182,&quot;top&quot;:266.25,&quot;width&quot;:593.3}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UNIT_TYPE" val="l_h_i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1.xml><?xml version="1.0" encoding="utf-8"?>
<p:tagLst xmlns:p="http://schemas.openxmlformats.org/presentationml/2006/main">
  <p:tag name="KSO_WM_UNIT_TYPE" val="l_h_i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2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3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5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7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8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9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1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2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3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4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5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6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7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8.xml><?xml version="1.0" encoding="utf-8"?>
<p:tagLst xmlns:p="http://schemas.openxmlformats.org/presentationml/2006/main">
  <p:tag name="KSO_WM_UNIT_TYPE" val="l_h_f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9.xml><?xml version="1.0" encoding="utf-8"?>
<p:tagLst xmlns:p="http://schemas.openxmlformats.org/presentationml/2006/main">
  <p:tag name="KSO_WM_UNIT_TYPE" val="l_h_f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TYPE" val="l_h_f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91.xml><?xml version="1.0" encoding="utf-8"?>
<p:tagLst xmlns:p="http://schemas.openxmlformats.org/presentationml/2006/main">
  <p:tag name="KSO_WM_UNIT_TYPE" val="l_h_i"/>
  <p:tag name="KSO_WM_UNIT_INDEX" val="1_4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92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3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4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95.xml><?xml version="1.0" encoding="utf-8"?>
<p:tagLst xmlns:p="http://schemas.openxmlformats.org/presentationml/2006/main">
  <p:tag name="KSO_WM_UNIT_TYPE" val="l_h_i"/>
  <p:tag name="KSO_WM_UNIT_INDEX" val="1_4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96.xml><?xml version="1.0" encoding="utf-8"?>
<p:tagLst xmlns:p="http://schemas.openxmlformats.org/presentationml/2006/main">
  <p:tag name="KSO_WM_UNIT_TYPE" val="l_h_i"/>
  <p:tag name="KSO_WM_UNIT_INDEX" val="1_4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2844</Words>
  <Application>WPS Office WWO_dingtalk_20240221035043-c523bba0e7</Application>
  <PresentationFormat>宽屏</PresentationFormat>
  <Paragraphs>196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Wingdings</vt:lpstr>
      <vt:lpstr>Wingdings</vt:lpstr>
      <vt:lpstr>Kingsoft Confetti</vt:lpstr>
      <vt:lpstr>思源黑体</vt:lpstr>
      <vt:lpstr>汉仪旗黑KW 55S</vt:lpstr>
      <vt:lpstr>微软雅黑</vt:lpstr>
      <vt:lpstr>Microsoft YaHei Bold</vt:lpstr>
      <vt:lpstr>Noto Serif CJK SC</vt:lpstr>
      <vt:lpstr>汉仪书宋二KW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dcterms:created xsi:type="dcterms:W3CDTF">2025-10-09T09:22:53Z</dcterms:created>
  <dcterms:modified xsi:type="dcterms:W3CDTF">2025-10-09T09:22:53Z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  <property fmtid="{D5CDD505-2E9C-101B-9397-08002B2CF9AE}" pid="3" name="ICV">
    <vt:lpwstr>440582B2921944418EBEF6AD4DE1FC42_13</vt:lpwstr>
  </property>
</Properties>
</file>