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257" r:id="rId4"/>
    <p:sldId id="293" r:id="rId5"/>
    <p:sldId id="294" r:id="rId6"/>
    <p:sldId id="304" r:id="rId7"/>
    <p:sldId id="305" r:id="rId8"/>
    <p:sldId id="306" r:id="rId9"/>
    <p:sldId id="313" r:id="rId10"/>
    <p:sldId id="307" r:id="rId11"/>
    <p:sldId id="317" r:id="rId12"/>
    <p:sldId id="318" r:id="rId13"/>
    <p:sldId id="309" r:id="rId14"/>
    <p:sldId id="310" r:id="rId15"/>
    <p:sldId id="311" r:id="rId16"/>
    <p:sldId id="258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4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86.xml"/><Relationship Id="rId20" Type="http://schemas.openxmlformats.org/officeDocument/2006/relationships/tags" Target="../tags/tag85.xml"/><Relationship Id="rId2" Type="http://schemas.openxmlformats.org/officeDocument/2006/relationships/tags" Target="../tags/tag67.xml"/><Relationship Id="rId19" Type="http://schemas.openxmlformats.org/officeDocument/2006/relationships/tags" Target="../tags/tag84.xml"/><Relationship Id="rId18" Type="http://schemas.openxmlformats.org/officeDocument/2006/relationships/tags" Target="../tags/tag83.xml"/><Relationship Id="rId17" Type="http://schemas.openxmlformats.org/officeDocument/2006/relationships/tags" Target="../tags/tag82.xml"/><Relationship Id="rId16" Type="http://schemas.openxmlformats.org/officeDocument/2006/relationships/tags" Target="../tags/tag81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zh-CN" altLang="en-US" sz="4000" b="1">
              <a:solidFill>
                <a:srgbClr val="E3CFAF"/>
              </a:solidFill>
            </a:endParaRPr>
          </a:p>
          <a:p>
            <a:pPr algn="ctr"/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2895" y="1969135"/>
            <a:ext cx="95707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E3CFAF"/>
                </a:solidFill>
              </a:rPr>
              <a:t>第十三届中国优秀医院基建后勤管理者评选</a:t>
            </a:r>
            <a:endParaRPr lang="zh-CN" altLang="en-US" sz="3600" b="1">
              <a:solidFill>
                <a:srgbClr val="E3CFAF"/>
              </a:solidFill>
            </a:endParaRPr>
          </a:p>
          <a:p>
            <a:pPr algn="ctr"/>
            <a:r>
              <a:rPr lang="zh-CN" altLang="en-US" sz="3600" b="1">
                <a:solidFill>
                  <a:srgbClr val="E3CFAF"/>
                </a:solidFill>
                <a:sym typeface="+mn-ea"/>
              </a:rPr>
              <a:t>院长组</a:t>
            </a:r>
            <a:endParaRPr lang="zh-CN" altLang="en-US" sz="3600" b="1">
              <a:solidFill>
                <a:srgbClr val="E3CFAF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后勤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管理（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人才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培养（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34060" y="182880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主要起草人参与标准制定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发明人参与发明专利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30885" y="3728720"/>
            <a:ext cx="10357485" cy="288988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第一作者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共同通信作者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30885" y="3050540"/>
            <a:ext cx="9976485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专业期刊发表文章（最高分数限制5分，请在对应项目后框内打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，并列举对应内容）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734060" y="1227455"/>
            <a:ext cx="1043051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主要起草人参与标准制定或发明人参与发明专利申请（最高分数限制4分，2分/项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,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484505" y="1641475"/>
            <a:ext cx="11442065" cy="320675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行标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团标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有关规定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649605" y="125349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参与国标、行标、团标、有关规范制定等（最高分数限制6分，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请在对应项目框后打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649605" y="582739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_____________5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649605" y="509397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sz="2000" b="1">
                <a:solidFill>
                  <a:schemeClr val="accent1"/>
                </a:solidFill>
                <a:latin typeface="+mn-ea"/>
                <a:cs typeface="+mn-ea"/>
              </a:rPr>
              <a:t>其余荣誉与获奖情况，如参与主持学术研究活动情况、论文获奖情况、个人在医院基建后勤方面获奖情况等。（最多列举5项，1分/项）</a:t>
            </a:r>
            <a:endParaRPr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4431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507365" y="2525368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              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                           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497461" y="4019569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497205" y="3345180"/>
            <a:ext cx="1135951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积极承担社会责任，所在医院在医疗救助、援边援外、抗震救灾、乡村振兴医疗帮扶及应对突发公共卫生事件等工作中取得显著成绩：（3分/项，列出一项即可）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4"/>
            </p:custDataLst>
          </p:nvPr>
        </p:nvSpPr>
        <p:spPr>
          <a:xfrm>
            <a:off x="497205" y="4477385"/>
            <a:ext cx="1124648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所管理医院获得荣誉（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最高分数限制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4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一项对应荣誉即可）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5"/>
            </p:custDataLst>
          </p:nvPr>
        </p:nvSpPr>
        <p:spPr>
          <a:xfrm>
            <a:off x="507365" y="1882654"/>
            <a:ext cx="11245850" cy="51881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建设项目曾获“中国十佳医院建筑设计方案”“中国十佳医院室内设计方案”“中国美好医院建设示范奖”这三类奖项（1分/项，最高3分）所管理医院建设项目曾获“中国十佳医院建筑设计方案”“中国十佳医院室内设计方案”“中国美好医院建设示范奖”这三类奖项（1分/项，最高3分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>
            <a:off x="497840" y="5005705"/>
            <a:ext cx="10752455" cy="129413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4分/项）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省级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市</a:t>
            </a:r>
            <a:r>
              <a:rPr lang="en-US" altLang="zh-CN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\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区级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417060" y="1154430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417060" y="231457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417060" y="343471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: 圆角 10"/>
          <p:cNvSpPr/>
          <p:nvPr>
            <p:custDataLst>
              <p:tags r:id="rId4"/>
            </p:custDataLst>
          </p:nvPr>
        </p:nvSpPr>
        <p:spPr>
          <a:xfrm>
            <a:off x="4417060" y="453453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671171" y="1722534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671171" y="2883702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671171" y="4004230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8"/>
            </p:custDataLst>
          </p:nvPr>
        </p:nvCxnSpPr>
        <p:spPr>
          <a:xfrm>
            <a:off x="5671171" y="5104438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9"/>
            </p:custDataLst>
          </p:nvPr>
        </p:nvSpPr>
        <p:spPr>
          <a:xfrm>
            <a:off x="6452870" y="132270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10"/>
            </p:custDataLst>
          </p:nvPr>
        </p:nvSpPr>
        <p:spPr>
          <a:xfrm>
            <a:off x="4509135" y="123444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1"/>
            </p:custDataLst>
          </p:nvPr>
        </p:nvSpPr>
        <p:spPr>
          <a:xfrm>
            <a:off x="6452870" y="2484120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党建廉政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2"/>
            </p:custDataLst>
          </p:nvPr>
        </p:nvSpPr>
        <p:spPr>
          <a:xfrm>
            <a:off x="4509135" y="239522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3"/>
            </p:custDataLst>
          </p:nvPr>
        </p:nvSpPr>
        <p:spPr>
          <a:xfrm>
            <a:off x="6452870" y="359473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4"/>
            </p:custDataLst>
          </p:nvPr>
        </p:nvSpPr>
        <p:spPr>
          <a:xfrm>
            <a:off x="4509135" y="351599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序号"/>
          <p:cNvSpPr txBox="1"/>
          <p:nvPr>
            <p:custDataLst>
              <p:tags r:id="rId15"/>
            </p:custDataLst>
          </p:nvPr>
        </p:nvSpPr>
        <p:spPr>
          <a:xfrm>
            <a:off x="4509135" y="461581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项标题"/>
          <p:cNvSpPr txBox="1"/>
          <p:nvPr>
            <p:custDataLst>
              <p:tags r:id="rId16"/>
            </p:custDataLst>
          </p:nvPr>
        </p:nvSpPr>
        <p:spPr>
          <a:xfrm>
            <a:off x="6452870" y="469455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学术成果与荣誉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: 圆角 10"/>
          <p:cNvSpPr/>
          <p:nvPr>
            <p:custDataLst>
              <p:tags r:id="rId17"/>
            </p:custDataLst>
          </p:nvPr>
        </p:nvSpPr>
        <p:spPr>
          <a:xfrm>
            <a:off x="4416425" y="5483860"/>
            <a:ext cx="6158230" cy="56959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5763246" y="6001058"/>
            <a:ext cx="69469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序号"/>
          <p:cNvSpPr txBox="1"/>
          <p:nvPr>
            <p:custDataLst>
              <p:tags r:id="rId19"/>
            </p:custDataLst>
          </p:nvPr>
        </p:nvSpPr>
        <p:spPr>
          <a:xfrm>
            <a:off x="4488815" y="5572125"/>
            <a:ext cx="1104900" cy="50101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项标题"/>
          <p:cNvSpPr txBox="1"/>
          <p:nvPr>
            <p:custDataLst>
              <p:tags r:id="rId20"/>
            </p:custDataLst>
          </p:nvPr>
        </p:nvSpPr>
        <p:spPr>
          <a:xfrm>
            <a:off x="6463030" y="5662295"/>
            <a:ext cx="2990215" cy="22352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49607" y="1604643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9605" y="224790"/>
            <a:ext cx="3646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姓名、单位、职务、专业方向、职称、工作年限、工作内容与职责、本人在此项目中负责内容以及排名、经历等，不局限于所列内容。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3667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77875" y="4121785"/>
            <a:ext cx="1041019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职称：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正高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latin typeface="+mn-ea"/>
                <a:cs typeface="+mn-ea"/>
                <a:sym typeface="+mn-ea"/>
              </a:rPr>
              <a:t>10分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）；副高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（7分）；中级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（3分）；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学历：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博士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en-US" altLang="zh-CN" sz="2000">
                <a:latin typeface="+mn-ea"/>
                <a:cs typeface="+mn-ea"/>
                <a:sym typeface="+mn-ea"/>
              </a:rPr>
              <a:t> </a:t>
            </a:r>
            <a:r>
              <a:rPr lang="zh-CN" altLang="en-US" sz="2000"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5分）；硕士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（2分）；本科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（0.5分）。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649605" y="1432560"/>
            <a:ext cx="7228840" cy="82296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学历以及职称情况请按以下维度，在符合项目框内分别打√</a:t>
            </a:r>
            <a:b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</a:b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863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党建廉政（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坚持习近平新时代中国特色社会主义思想，贯彻落实党和国家关于卫生健康工作的决策部署。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关于行风廉政方面的自查、管理及学习情况。极加强医院人才队伍建设，具有较高的管理水平和领导能力。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③可从组织制度、考核管理办法、宣传教育活动、督查考核机制等方面论述。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说明：工作成就部分由项目建设（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分）、后勤管理（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分）以及人才培养（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分）三大部分构成，具体填写维度可参考下一页；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列举工作实效项目内容需为近三年内内容。可附工作项目、工作实效、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PDF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等内容进行补充说明；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可突出本人在此项目中负责内容以及排名、本人一项或多项优秀项目经验、负责项目获标志性奖项内容情况、受表彰情况、杰出工作成果，具有示范性可传播性内容等。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）项目建设（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分）：从人员分工、获奖情况、措施与成果、创新与应用、工作项目、工作实效、工作成就等方面论述本人近三年医疗建设项目管理基本情况，需覆盖：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近三年竣工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在建项目的管理措施、运行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建设情况及经济性分析；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项目中新技术、新材料、创新性方案应用，智慧基建、人工智能等智慧医疗落地案例；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③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竣工项目主要管理人员分工及获奖情况。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）后勤管理（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分）：从运营制度建设、后勤信息化建设、建筑与环境管理、资产管理、智慧后勤、人工智能、智慧医疗、绿色发展与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“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双碳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”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目标完成情况等方面论述后勤管理工作，请主要写出一项或多项工作成果，明确工作重点、亮点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 / 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创新点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及执行方式，补充后勤管理效益、降本增效、内控管理等实际成效。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3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分）：从人才队伍建设方案、培养办法、培养成果方面论述基建后勤管理团队建设情况。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项目建设（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2.xml><?xml version="1.0" encoding="utf-8"?>
<p:tagLst xmlns:p="http://schemas.openxmlformats.org/presentationml/2006/main">
  <p:tag name="commondata" val="eyJoZGlkIjoiNGRiMmI1MWQ4MTcyZDUzYzdlOWM1MTRmNDg0NjZmNGQ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9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2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4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5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3413</Words>
  <Application>WPS 演示</Application>
  <PresentationFormat>宽屏</PresentationFormat>
  <Paragraphs>192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思源黑体</vt:lpstr>
      <vt:lpstr>微软雅黑</vt:lpstr>
      <vt:lpstr>思源宋体 CN Light</vt:lpstr>
      <vt:lpstr>思源宋体 CN Heavy</vt:lpstr>
      <vt:lpstr>Calibri</vt:lpstr>
      <vt:lpstr>Microsoft YaHei Bold</vt:lpstr>
      <vt:lpstr>Arial Unicode MS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163</cp:revision>
  <dcterms:created xsi:type="dcterms:W3CDTF">2025-09-04T07:26:00Z</dcterms:created>
  <dcterms:modified xsi:type="dcterms:W3CDTF">2025-09-28T03:47:34Z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1DD28435B2B34F4C99F65D6DD8630799_13</vt:lpwstr>
  </property>
</Properties>
</file>