
<file path=[Content_Types].xml><?xml version="1.0" encoding="utf-8"?>
<Types xmlns="http://schemas.openxmlformats.org/package/2006/content-types">
  <Default Extension="jpeg" ContentType="image/jpeg"/>
  <Default Extension="JPG" ContentType="image/.jp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18"/>
  </p:notesMasterIdLst>
  <p:sldIdLst>
    <p:sldId id="256" r:id="rId3"/>
    <p:sldId id="257" r:id="rId4"/>
    <p:sldId id="293" r:id="rId5"/>
    <p:sldId id="294" r:id="rId6"/>
    <p:sldId id="304" r:id="rId7"/>
    <p:sldId id="305" r:id="rId8"/>
    <p:sldId id="306" r:id="rId9"/>
    <p:sldId id="313" r:id="rId10"/>
    <p:sldId id="307" r:id="rId11"/>
    <p:sldId id="317" r:id="rId12"/>
    <p:sldId id="318" r:id="rId13"/>
    <p:sldId id="309" r:id="rId14"/>
    <p:sldId id="310" r:id="rId15"/>
    <p:sldId id="311" r:id="rId16"/>
    <p:sldId id="258" r:id="rId17"/>
  </p:sldIdLst>
  <p:sldSz cx="12192000" cy="6858000"/>
  <p:notesSz cx="6858000" cy="9144000"/>
  <p:custDataLst>
    <p:tags r:id="rId23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8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PS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CFAF"/>
    <a:srgbClr val="6A100D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8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" Type="http://schemas.openxmlformats.org/officeDocument/2006/relationships/slide" Target="slides/slide1.xml"/><Relationship Id="rId23" Type="http://schemas.openxmlformats.org/officeDocument/2006/relationships/tags" Target="tags/tag142.xml"/><Relationship Id="rId22" Type="http://schemas.openxmlformats.org/officeDocument/2006/relationships/commentAuthors" Target="commentAuthors.xml"/><Relationship Id="rId21" Type="http://schemas.openxmlformats.org/officeDocument/2006/relationships/tableStyles" Target="tableStyles.xml"/><Relationship Id="rId20" Type="http://schemas.openxmlformats.org/officeDocument/2006/relationships/viewProps" Target="viewProps.xml"/><Relationship Id="rId2" Type="http://schemas.openxmlformats.org/officeDocument/2006/relationships/theme" Target="theme/theme1.xml"/><Relationship Id="rId19" Type="http://schemas.openxmlformats.org/officeDocument/2006/relationships/presProps" Target="presProps.xml"/><Relationship Id="rId18" Type="http://schemas.openxmlformats.org/officeDocument/2006/relationships/notesMaster" Target="notesMasters/notesMaster1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7" Type="http://schemas.openxmlformats.org/officeDocument/2006/relationships/tags" Target="../tags/tag56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" Type="http://schemas.openxmlformats.org/officeDocument/2006/relationships/image" Target="../media/image1.jpeg"/><Relationship Id="rId10" Type="http://schemas.openxmlformats.org/officeDocument/2006/relationships/tags" Target="../tags/tag29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7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3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16.xml"/><Relationship Id="rId6" Type="http://schemas.openxmlformats.org/officeDocument/2006/relationships/tags" Target="../tags/tag115.xml"/><Relationship Id="rId5" Type="http://schemas.openxmlformats.org/officeDocument/2006/relationships/tags" Target="../tags/tag114.xml"/><Relationship Id="rId4" Type="http://schemas.openxmlformats.org/officeDocument/2006/relationships/tags" Target="../tags/tag113.xml"/><Relationship Id="rId3" Type="http://schemas.openxmlformats.org/officeDocument/2006/relationships/tags" Target="../tags/tag112.xml"/><Relationship Id="rId2" Type="http://schemas.openxmlformats.org/officeDocument/2006/relationships/tags" Target="../tags/tag111.xml"/><Relationship Id="rId1" Type="http://schemas.openxmlformats.org/officeDocument/2006/relationships/tags" Target="../tags/tag110.xml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23.xml"/><Relationship Id="rId6" Type="http://schemas.openxmlformats.org/officeDocument/2006/relationships/tags" Target="../tags/tag122.xml"/><Relationship Id="rId5" Type="http://schemas.openxmlformats.org/officeDocument/2006/relationships/tags" Target="../tags/tag121.xml"/><Relationship Id="rId4" Type="http://schemas.openxmlformats.org/officeDocument/2006/relationships/tags" Target="../tags/tag120.xml"/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tags" Target="../tags/tag117.xml"/></Relationships>
</file>

<file path=ppt/slides/_rels/slide12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128.xml"/><Relationship Id="rId4" Type="http://schemas.openxmlformats.org/officeDocument/2006/relationships/tags" Target="../tags/tag127.xml"/><Relationship Id="rId3" Type="http://schemas.openxmlformats.org/officeDocument/2006/relationships/tags" Target="../tags/tag126.xml"/><Relationship Id="rId2" Type="http://schemas.openxmlformats.org/officeDocument/2006/relationships/tags" Target="../tags/tag125.xml"/><Relationship Id="rId1" Type="http://schemas.openxmlformats.org/officeDocument/2006/relationships/tags" Target="../tags/tag124.xml"/></Relationships>
</file>

<file path=ppt/slides/_rels/slide13.xml.rels><?xml version="1.0" encoding="UTF-8" standalone="yes"?>
<Relationships xmlns="http://schemas.openxmlformats.org/package/2006/relationships"><Relationship Id="rId6" Type="http://schemas.openxmlformats.org/officeDocument/2006/relationships/slideLayout" Target="../slideLayouts/slideLayout1.xml"/><Relationship Id="rId5" Type="http://schemas.openxmlformats.org/officeDocument/2006/relationships/tags" Target="../tags/tag133.xml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" Type="http://schemas.openxmlformats.org/officeDocument/2006/relationships/tags" Target="../tags/tag129.xml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40.xml"/><Relationship Id="rId6" Type="http://schemas.openxmlformats.org/officeDocument/2006/relationships/tags" Target="../tags/tag139.xml"/><Relationship Id="rId5" Type="http://schemas.openxmlformats.org/officeDocument/2006/relationships/tags" Target="../tags/tag138.xml"/><Relationship Id="rId4" Type="http://schemas.openxmlformats.org/officeDocument/2006/relationships/tags" Target="../tags/tag137.xml"/><Relationship Id="rId3" Type="http://schemas.openxmlformats.org/officeDocument/2006/relationships/tags" Target="../tags/tag136.xml"/><Relationship Id="rId2" Type="http://schemas.openxmlformats.org/officeDocument/2006/relationships/tags" Target="../tags/tag135.xml"/><Relationship Id="rId1" Type="http://schemas.openxmlformats.org/officeDocument/2006/relationships/tags" Target="../tags/tag134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41.xml"/><Relationship Id="rId1" Type="http://schemas.openxmlformats.org/officeDocument/2006/relationships/image" Target="../media/image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image" Target="../media/image1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74.xml"/><Relationship Id="rId8" Type="http://schemas.openxmlformats.org/officeDocument/2006/relationships/tags" Target="../tags/tag73.xml"/><Relationship Id="rId7" Type="http://schemas.openxmlformats.org/officeDocument/2006/relationships/tags" Target="../tags/tag72.xml"/><Relationship Id="rId6" Type="http://schemas.openxmlformats.org/officeDocument/2006/relationships/tags" Target="../tags/tag71.xml"/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3" Type="http://schemas.openxmlformats.org/officeDocument/2006/relationships/tags" Target="../tags/tag68.xml"/><Relationship Id="rId22" Type="http://schemas.openxmlformats.org/officeDocument/2006/relationships/slideLayout" Target="../slideLayouts/slideLayout1.xml"/><Relationship Id="rId21" Type="http://schemas.openxmlformats.org/officeDocument/2006/relationships/tags" Target="../tags/tag86.xml"/><Relationship Id="rId20" Type="http://schemas.openxmlformats.org/officeDocument/2006/relationships/tags" Target="../tags/tag85.xml"/><Relationship Id="rId2" Type="http://schemas.openxmlformats.org/officeDocument/2006/relationships/tags" Target="../tags/tag67.xml"/><Relationship Id="rId19" Type="http://schemas.openxmlformats.org/officeDocument/2006/relationships/tags" Target="../tags/tag84.xml"/><Relationship Id="rId18" Type="http://schemas.openxmlformats.org/officeDocument/2006/relationships/tags" Target="../tags/tag83.xml"/><Relationship Id="rId17" Type="http://schemas.openxmlformats.org/officeDocument/2006/relationships/tags" Target="../tags/tag82.xml"/><Relationship Id="rId16" Type="http://schemas.openxmlformats.org/officeDocument/2006/relationships/tags" Target="../tags/tag81.xml"/><Relationship Id="rId15" Type="http://schemas.openxmlformats.org/officeDocument/2006/relationships/tags" Target="../tags/tag80.xml"/><Relationship Id="rId14" Type="http://schemas.openxmlformats.org/officeDocument/2006/relationships/tags" Target="../tags/tag79.xml"/><Relationship Id="rId13" Type="http://schemas.openxmlformats.org/officeDocument/2006/relationships/tags" Target="../tags/tag78.xml"/><Relationship Id="rId12" Type="http://schemas.openxmlformats.org/officeDocument/2006/relationships/tags" Target="../tags/tag77.xml"/><Relationship Id="rId11" Type="http://schemas.openxmlformats.org/officeDocument/2006/relationships/tags" Target="../tags/tag76.xml"/><Relationship Id="rId10" Type="http://schemas.openxmlformats.org/officeDocument/2006/relationships/tags" Target="../tags/tag75.xml"/><Relationship Id="rId1" Type="http://schemas.openxmlformats.org/officeDocument/2006/relationships/tags" Target="../tags/tag66.xml"/></Relationships>
</file>

<file path=ppt/slides/_rels/slide4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1.xml"/><Relationship Id="rId4" Type="http://schemas.openxmlformats.org/officeDocument/2006/relationships/tags" Target="../tags/tag90.xml"/><Relationship Id="rId3" Type="http://schemas.openxmlformats.org/officeDocument/2006/relationships/tags" Target="../tags/tag89.xml"/><Relationship Id="rId2" Type="http://schemas.openxmlformats.org/officeDocument/2006/relationships/tags" Target="../tags/tag88.xml"/><Relationship Id="rId1" Type="http://schemas.openxmlformats.org/officeDocument/2006/relationships/tags" Target="../tags/tag87.xml"/></Relationships>
</file>

<file path=ppt/slides/_rels/slide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/Relationships>
</file>

<file path=ppt/slides/_rels/slide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96.xml"/><Relationship Id="rId2" Type="http://schemas.openxmlformats.org/officeDocument/2006/relationships/tags" Target="../tags/tag95.xml"/><Relationship Id="rId1" Type="http://schemas.openxmlformats.org/officeDocument/2006/relationships/tags" Target="../tags/tag94.xml"/></Relationships>
</file>

<file path=ppt/slides/_rels/slide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tags" Target="../tags/tag97.xml"/></Relationships>
</file>

<file path=ppt/slides/_rels/slide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tags" Target="../tags/tag100.xml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.xml"/><Relationship Id="rId7" Type="http://schemas.openxmlformats.org/officeDocument/2006/relationships/tags" Target="../tags/tag109.xml"/><Relationship Id="rId6" Type="http://schemas.openxmlformats.org/officeDocument/2006/relationships/tags" Target="../tags/tag108.xml"/><Relationship Id="rId5" Type="http://schemas.openxmlformats.org/officeDocument/2006/relationships/tags" Target="../tags/tag107.xml"/><Relationship Id="rId4" Type="http://schemas.openxmlformats.org/officeDocument/2006/relationships/tags" Target="../tags/tag106.xml"/><Relationship Id="rId3" Type="http://schemas.openxmlformats.org/officeDocument/2006/relationships/tags" Target="../tags/tag105.xml"/><Relationship Id="rId2" Type="http://schemas.openxmlformats.org/officeDocument/2006/relationships/tags" Target="../tags/tag104.xml"/><Relationship Id="rId1" Type="http://schemas.openxmlformats.org/officeDocument/2006/relationships/tags" Target="../tags/tag10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03375" y="2111375"/>
            <a:ext cx="9570720" cy="132207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endParaRPr lang="zh-CN" altLang="en-US" sz="4000" b="1">
              <a:solidFill>
                <a:srgbClr val="E3CFAF"/>
              </a:solidFill>
            </a:endParaRPr>
          </a:p>
          <a:p>
            <a:pPr algn="ctr"/>
            <a:endParaRPr lang="zh-CN" altLang="en-US" sz="4000" b="1">
              <a:solidFill>
                <a:srgbClr val="E3CFAF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311400" y="338137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申报人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311400" y="432244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单位职务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96030" y="338137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796030" y="432244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en-US" altLang="zh-CN" sz="280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96030" y="338137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796030" y="432244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1572895" y="1969135"/>
            <a:ext cx="957072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3600" b="1">
                <a:solidFill>
                  <a:srgbClr val="E3CFAF"/>
                </a:solidFill>
              </a:rPr>
              <a:t>第十三届中国优秀医院基建后勤管理者评选</a:t>
            </a:r>
            <a:endParaRPr lang="zh-CN" altLang="en-US" sz="3600" b="1">
              <a:solidFill>
                <a:srgbClr val="E3CFAF"/>
              </a:solidFill>
            </a:endParaRPr>
          </a:p>
          <a:p>
            <a:pPr algn="ctr"/>
            <a:r>
              <a:rPr lang="zh-CN" altLang="en-US" sz="3600" b="1">
                <a:solidFill>
                  <a:srgbClr val="E3CFAF"/>
                </a:solidFill>
                <a:sym typeface="+mn-ea"/>
              </a:rPr>
              <a:t>后勤管理处／</a:t>
            </a:r>
            <a:r>
              <a:rPr lang="zh-CN" altLang="en-US" sz="3600" b="1">
                <a:solidFill>
                  <a:srgbClr val="E3CFAF"/>
                </a:solidFill>
                <a:sym typeface="+mn-ea"/>
              </a:rPr>
              <a:t>科长组</a:t>
            </a:r>
            <a:endParaRPr lang="zh-CN" altLang="en-US" sz="3600" b="1">
              <a:solidFill>
                <a:srgbClr val="E3CFAF"/>
              </a:solidFill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39052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工作成就（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60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03015" y="348615"/>
            <a:ext cx="35179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填写内容：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高质量发展（</a:t>
            </a:r>
            <a:r>
              <a:rPr lang="en-US" alt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20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39052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工作成就（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60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3803015" y="348615"/>
            <a:ext cx="35179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填写内容：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人才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培养（</a:t>
            </a:r>
            <a:r>
              <a:rPr lang="en-US" alt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20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50425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学术成果与荣誉（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20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032375" y="353695"/>
            <a:ext cx="21037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需为近三年内成果</a:t>
            </a:r>
            <a:endParaRPr lang="zh-CN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734060" y="182880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</a:rPr>
              <a:t>主要起草人参与标准制定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2分/项）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</a:rPr>
              <a:t>发明人参与发明专利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2分/项）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   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730885" y="3728720"/>
            <a:ext cx="10357485" cy="288988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第一作者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2分/项）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   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___________________</a:t>
            </a:r>
            <a:endParaRPr lang="zh-CN" altLang="en-US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通信作者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1分/项）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   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___________________</a:t>
            </a:r>
            <a:endParaRPr lang="zh-CN" altLang="en-US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共一作者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1分/项）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   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___________________</a:t>
            </a:r>
            <a:endParaRPr lang="zh-CN" altLang="en-US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 algn="just"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共同通信作者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1分/项）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   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__________________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730885" y="3050540"/>
            <a:ext cx="9976485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 algn="just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专业期刊发表文章（最高分数限制5分，请在对应项目后框内打</a:t>
            </a:r>
            <a:r>
              <a:rPr lang="en-US" altLang="zh-CN" sz="2000" b="1">
                <a:solidFill>
                  <a:schemeClr val="accent1"/>
                </a:solidFill>
                <a:latin typeface="+mn-ea"/>
                <a:cs typeface="+mn-ea"/>
              </a:rPr>
              <a:t>√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，并列举对应内容）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4"/>
            </p:custDataLst>
          </p:nvPr>
        </p:nvSpPr>
        <p:spPr>
          <a:xfrm>
            <a:off x="734060" y="1227455"/>
            <a:ext cx="1043051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 algn="just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主要起草人参与标准制定或发明人参与发明专利申请（最高分数限制4分，2分/项</a:t>
            </a:r>
            <a:r>
              <a:rPr lang="en-US" altLang="zh-CN" sz="2000" b="1">
                <a:solidFill>
                  <a:schemeClr val="accent1"/>
                </a:solidFill>
                <a:latin typeface="+mn-ea"/>
                <a:cs typeface="+mn-ea"/>
              </a:rPr>
              <a:t>,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请在对应项目后框内打</a:t>
            </a:r>
            <a:r>
              <a:rPr lang="en-US" altLang="zh-CN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√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，并列举对应内容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）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504253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学术成果与荣誉（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20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8" name="矩形 7"/>
          <p:cNvSpPr/>
          <p:nvPr>
            <p:custDataLst>
              <p:tags r:id="rId1"/>
            </p:custDataLst>
          </p:nvPr>
        </p:nvSpPr>
        <p:spPr>
          <a:xfrm>
            <a:off x="484505" y="1641475"/>
            <a:ext cx="11442065" cy="3206750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algn="just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国际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3分/项）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</a:t>
            </a:r>
            <a:endParaRPr lang="zh-CN" altLang="en-US" sz="16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 algn="just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国家级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3分/项）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    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________________ </a:t>
            </a:r>
            <a:endParaRPr lang="zh-CN" altLang="en-US" sz="16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 algn="just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行标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1分/项）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___________4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__________5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__________6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</a:t>
            </a:r>
            <a:endParaRPr lang="zh-CN" altLang="en-US" sz="16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 algn="just">
              <a:lnSpc>
                <a:spcPct val="2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团标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1分/项）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___________4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__________5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__________6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有关规定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1分/项）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_________4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__________5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____________6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649605" y="1253490"/>
            <a:ext cx="106045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 algn="just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参与国标、行标、团标、有关规范制定等（最高分数限制6分，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请在对应项目框后打</a:t>
            </a:r>
            <a:r>
              <a:rPr lang="en-US" altLang="zh-CN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√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，并列举对应内容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）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1" name="矩形 10"/>
          <p:cNvSpPr/>
          <p:nvPr>
            <p:custDataLst>
              <p:tags r:id="rId3"/>
            </p:custDataLst>
          </p:nvPr>
        </p:nvSpPr>
        <p:spPr>
          <a:xfrm>
            <a:off x="649605" y="582739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4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  2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 3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____________4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_____________5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______________</a:t>
            </a:r>
            <a:endParaRPr lang="en-US" altLang="zh-CN" sz="160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12" name="矩形 11"/>
          <p:cNvSpPr/>
          <p:nvPr>
            <p:custDataLst>
              <p:tags r:id="rId4"/>
            </p:custDataLst>
          </p:nvPr>
        </p:nvSpPr>
        <p:spPr>
          <a:xfrm>
            <a:off x="649605" y="5093970"/>
            <a:ext cx="106045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 algn="just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sz="2000" b="1">
                <a:solidFill>
                  <a:schemeClr val="accent1"/>
                </a:solidFill>
                <a:latin typeface="+mn-ea"/>
                <a:cs typeface="+mn-ea"/>
              </a:rPr>
              <a:t>其余荣誉与获奖情况，如参与主持学术研究活动情况、论文获奖情况、个人在医院基建后勤方面获奖情况等。（最多列举5项，1分/项）</a:t>
            </a:r>
            <a:endParaRPr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5032375" y="353695"/>
            <a:ext cx="2103755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需为近三年内成果</a:t>
            </a:r>
            <a:endParaRPr lang="zh-CN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5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443103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加分项（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5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4" name="矩形 23"/>
          <p:cNvSpPr/>
          <p:nvPr>
            <p:custDataLst>
              <p:tags r:id="rId1"/>
            </p:custDataLst>
          </p:nvPr>
        </p:nvSpPr>
        <p:spPr>
          <a:xfrm>
            <a:off x="507365" y="2525368"/>
            <a:ext cx="10752744" cy="823382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                  2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                              3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497461" y="4019569"/>
            <a:ext cx="10752744" cy="823382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 </a:t>
            </a: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497205" y="3345180"/>
            <a:ext cx="11359515" cy="51879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积极承担社会责任，所在医院在医疗救助、援边援外、抗震救灾、乡村振兴医疗帮扶及应对突发公共卫生事件等工作中取得显著成绩：（3分/项，列出一项即可）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4"/>
            </p:custDataLst>
          </p:nvPr>
        </p:nvSpPr>
        <p:spPr>
          <a:xfrm>
            <a:off x="497205" y="4477385"/>
            <a:ext cx="11246485" cy="51879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所管理医院获得荣誉（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最高分数限制</a:t>
            </a:r>
            <a:r>
              <a:rPr lang="en-US" altLang="zh-CN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4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分，请在对应项目后框内打</a:t>
            </a:r>
            <a:r>
              <a:rPr lang="en-US" altLang="zh-CN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√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，并列举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一项对应荣誉即可）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5" name="矩形 24"/>
          <p:cNvSpPr/>
          <p:nvPr>
            <p:custDataLst>
              <p:tags r:id="rId5"/>
            </p:custDataLst>
          </p:nvPr>
        </p:nvSpPr>
        <p:spPr>
          <a:xfrm>
            <a:off x="507365" y="1882654"/>
            <a:ext cx="11245850" cy="518816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 algn="just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所管理医院建设项目曾获“中国十佳医院建筑设计方案”“中国十佳医院室内设计方案”“中国美好医院建设示范奖”这三类奖项（1分/项，最高3分）所管理医院建设项目曾获“中国十佳医院建筑设计方案”“中国十佳医院室内设计方案”“中国美好医院建设示范奖”这三类奖项（1分/项，最高3分）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矩形 1"/>
          <p:cNvSpPr/>
          <p:nvPr>
            <p:custDataLst>
              <p:tags r:id="rId6"/>
            </p:custDataLst>
          </p:nvPr>
        </p:nvSpPr>
        <p:spPr>
          <a:xfrm>
            <a:off x="497840" y="5005705"/>
            <a:ext cx="10752455" cy="1294130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algn="just">
              <a:lnSpc>
                <a:spcPct val="1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国家级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4分/项）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  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pPr algn="just">
              <a:lnSpc>
                <a:spcPct val="1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省级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3分/项）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  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  <a:p>
            <a:pPr algn="just">
              <a:lnSpc>
                <a:spcPct val="19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市</a:t>
            </a:r>
            <a:r>
              <a:rPr lang="en-US" altLang="zh-CN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\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区级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（</a:t>
            </a:r>
            <a:r>
              <a:rPr lang="zh-CN" altLang="en-US" sz="16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1分/项）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☐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       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请列举：</a:t>
            </a:r>
            <a:r>
              <a:rPr 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_____________  2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  3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____________4</a:t>
            </a:r>
            <a:r>
              <a:rPr lang="zh-CN" altLang="en-US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、</a:t>
            </a:r>
            <a:r>
              <a:rPr lang="en-US" altLang="zh-CN" sz="160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  <a:cs typeface="+mn-ea"/>
                <a:sym typeface="+mn-ea"/>
              </a:rPr>
              <a:t>__________</a:t>
            </a:r>
            <a:endParaRPr lang="en-US" altLang="zh-CN" sz="160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  <a:cs typeface="+mn-ea"/>
              <a:sym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791970" y="2816860"/>
            <a:ext cx="86080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7200" b="1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</a:rPr>
              <a:t>谢谢观看</a:t>
            </a:r>
            <a:endParaRPr lang="zh-CN" altLang="en-US" sz="7200" b="1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3200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填报须知</a:t>
            </a:r>
            <a:endParaRPr lang="zh-CN" sz="3200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4578" y="1961515"/>
            <a:ext cx="10062845" cy="2934970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indent="406400" fontAlgn="auto">
              <a:lnSpc>
                <a:spcPct val="15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PPT资料用于评选展示，页数不多于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40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页，其中图片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不少于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张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。请务必核实相关信息，材料一经提交不允许修改或替换！</a:t>
            </a:r>
            <a:endParaRPr lang="zh-CN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导出此文件时请保存为PDF格式并完成上传。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406400" fontAlgn="auto">
              <a:lnSpc>
                <a:spcPct val="150000"/>
              </a:lnSpc>
            </a:pP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PPT仅是提供大体填写框架，申报人可选择扩充，</a:t>
            </a:r>
            <a:r>
              <a:rPr lang="zh-CN" altLang="en-US" sz="2400" dirty="0">
                <a:solidFill>
                  <a:srgbClr val="D34E4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内容请参考附件“评选细则”，提交报名资料时请删除此页！</a:t>
            </a:r>
            <a:endParaRPr lang="zh-CN" altLang="en-US" sz="2400" dirty="0">
              <a:solidFill>
                <a:srgbClr val="D34E4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目录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497840" y="1294765"/>
            <a:ext cx="3159125" cy="4892675"/>
            <a:chOff x="3512" y="1797"/>
            <a:chExt cx="4797" cy="7423"/>
          </a:xfrm>
        </p:grpSpPr>
        <p:grpSp>
          <p:nvGrpSpPr>
            <p:cNvPr id="92" name="组合 91"/>
            <p:cNvGrpSpPr/>
            <p:nvPr/>
          </p:nvGrpSpPr>
          <p:grpSpPr>
            <a:xfrm>
              <a:off x="3512" y="1797"/>
              <a:ext cx="4797" cy="7423"/>
              <a:chOff x="3512" y="1797"/>
              <a:chExt cx="4797" cy="7423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3512" y="1797"/>
                <a:ext cx="4797" cy="6820"/>
                <a:chOff x="3512" y="1797"/>
                <a:chExt cx="4797" cy="6820"/>
              </a:xfrm>
            </p:grpSpPr>
            <p:grpSp>
              <p:nvGrpSpPr>
                <p:cNvPr id="94" name="组合 93"/>
                <p:cNvGrpSpPr/>
                <p:nvPr/>
              </p:nvGrpSpPr>
              <p:grpSpPr>
                <a:xfrm>
                  <a:off x="6033" y="3318"/>
                  <a:ext cx="1951" cy="2355"/>
                  <a:chOff x="6161" y="3094"/>
                  <a:chExt cx="1951" cy="2355"/>
                </a:xfrm>
              </p:grpSpPr>
              <p:grpSp>
                <p:nvGrpSpPr>
                  <p:cNvPr id="95" name="组合 94"/>
                  <p:cNvGrpSpPr/>
                  <p:nvPr/>
                </p:nvGrpSpPr>
                <p:grpSpPr>
                  <a:xfrm>
                    <a:off x="6161" y="3094"/>
                    <a:ext cx="1951" cy="1934"/>
                    <a:chOff x="6067" y="3178"/>
                    <a:chExt cx="2611" cy="2587"/>
                  </a:xfrm>
                </p:grpSpPr>
                <p:sp>
                  <p:nvSpPr>
                    <p:cNvPr id="96" name="椭圆 95"/>
                    <p:cNvSpPr/>
                    <p:nvPr/>
                  </p:nvSpPr>
                  <p:spPr>
                    <a:xfrm>
                      <a:off x="6162" y="3178"/>
                      <a:ext cx="2517" cy="2517"/>
                    </a:xfrm>
                    <a:prstGeom prst="ellipse">
                      <a:avLst/>
                    </a:prstGeom>
                    <a:noFill/>
                    <a:ln>
                      <a:solidFill>
                        <a:srgbClr val="3C1A05"/>
                      </a:soli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1F1EF"/>
                          </a:solidFill>
                        </a14:hiddenFill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  <p:sp>
                  <p:nvSpPr>
                    <p:cNvPr id="97" name="椭圆 96"/>
                    <p:cNvSpPr/>
                    <p:nvPr/>
                  </p:nvSpPr>
                  <p:spPr>
                    <a:xfrm>
                      <a:off x="6067" y="3249"/>
                      <a:ext cx="2517" cy="2517"/>
                    </a:xfrm>
                    <a:prstGeom prst="ellipse">
                      <a:avLst/>
                    </a:prstGeom>
                    <a:solidFill>
                      <a:srgbClr val="F1F1E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</p:grpSp>
              <p:sp>
                <p:nvSpPr>
                  <p:cNvPr id="98" name="文本框 97"/>
                  <p:cNvSpPr txBox="1"/>
                  <p:nvPr/>
                </p:nvSpPr>
                <p:spPr>
                  <a:xfrm>
                    <a:off x="6663" y="3416"/>
                    <a:ext cx="1081" cy="2033"/>
                  </a:xfrm>
                  <a:prstGeom prst="rect">
                    <a:avLst/>
                  </a:prstGeom>
                  <a:noFill/>
                  <a:ln>
                    <a:gradFill/>
                  </a:ln>
                </p:spPr>
                <p:txBody>
                  <a:bodyPr vert="eaVert" wrap="square" rtlCol="0">
                    <a:spAutoFit/>
                  </a:bodyPr>
                  <a:p>
                    <a:endParaRPr lang="zh-CN" altLang="en-US" sz="36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</p:grpSp>
            <p:grpSp>
              <p:nvGrpSpPr>
                <p:cNvPr id="99" name="组合 98"/>
                <p:cNvGrpSpPr/>
                <p:nvPr/>
              </p:nvGrpSpPr>
              <p:grpSpPr>
                <a:xfrm>
                  <a:off x="3512" y="1797"/>
                  <a:ext cx="4797" cy="6820"/>
                  <a:chOff x="3512" y="1797"/>
                  <a:chExt cx="4797" cy="6820"/>
                </a:xfrm>
              </p:grpSpPr>
              <p:sp>
                <p:nvSpPr>
                  <p:cNvPr id="7" name="文本框 6"/>
                  <p:cNvSpPr txBox="1"/>
                  <p:nvPr/>
                </p:nvSpPr>
                <p:spPr>
                  <a:xfrm>
                    <a:off x="4877" y="2533"/>
                    <a:ext cx="1866" cy="17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7200" b="1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101" name="文本框 100"/>
                  <p:cNvSpPr txBox="1"/>
                  <p:nvPr/>
                </p:nvSpPr>
                <p:spPr>
                  <a:xfrm>
                    <a:off x="3622" y="3660"/>
                    <a:ext cx="1866" cy="14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2" name="直接连接符 101"/>
                  <p:cNvCxnSpPr/>
                  <p:nvPr/>
                </p:nvCxnSpPr>
                <p:spPr>
                  <a:xfrm flipH="1">
                    <a:off x="3512" y="4083"/>
                    <a:ext cx="1715" cy="1716"/>
                  </a:xfrm>
                  <a:prstGeom prst="line">
                    <a:avLst/>
                  </a:prstGeom>
                  <a:ln>
                    <a:solidFill>
                      <a:srgbClr val="3D272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矩形 102"/>
                  <p:cNvSpPr/>
                  <p:nvPr/>
                </p:nvSpPr>
                <p:spPr>
                  <a:xfrm rot="2700000">
                    <a:off x="4258" y="4059"/>
                    <a:ext cx="1000" cy="2433"/>
                  </a:xfrm>
                  <a:prstGeom prst="rect">
                    <a:avLst/>
                  </a:prstGeom>
                  <a:solidFill>
                    <a:srgbClr val="F1F1E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2000"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4" name="直接连接符 103"/>
                  <p:cNvCxnSpPr/>
                  <p:nvPr/>
                </p:nvCxnSpPr>
                <p:spPr>
                  <a:xfrm flipH="1">
                    <a:off x="6527" y="2483"/>
                    <a:ext cx="800" cy="80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直接连接符 104"/>
                  <p:cNvCxnSpPr/>
                  <p:nvPr/>
                </p:nvCxnSpPr>
                <p:spPr>
                  <a:xfrm flipH="1">
                    <a:off x="6975" y="1797"/>
                    <a:ext cx="1334" cy="135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6" name="文本框 105"/>
                  <p:cNvSpPr txBox="1"/>
                  <p:nvPr/>
                </p:nvSpPr>
                <p:spPr>
                  <a:xfrm>
                    <a:off x="5109" y="4062"/>
                    <a:ext cx="1866" cy="434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目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录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7" name="直接连接符 106"/>
                  <p:cNvCxnSpPr/>
                  <p:nvPr/>
                </p:nvCxnSpPr>
                <p:spPr>
                  <a:xfrm>
                    <a:off x="5418" y="4366"/>
                    <a:ext cx="0" cy="3967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8" name="文本框 107"/>
                  <p:cNvSpPr txBox="1"/>
                  <p:nvPr/>
                </p:nvSpPr>
                <p:spPr>
                  <a:xfrm rot="5400000">
                    <a:off x="3093" y="6495"/>
                    <a:ext cx="3919" cy="32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800" dirty="0">
                        <a:latin typeface="微软雅黑" panose="020B0503020204020204" charset="-122"/>
                        <a:ea typeface="微软雅黑" panose="020B0503020204020204" charset="-122"/>
                      </a:rPr>
                      <a:t>  </a:t>
                    </a:r>
                    <a:endParaRPr lang="en-US" altLang="zh-CN" sz="800" dirty="0">
                      <a:latin typeface="微软雅黑" panose="020B0503020204020204" charset="-122"/>
                      <a:ea typeface="微软雅黑" panose="020B0503020204020204" charset="-122"/>
                      <a:sym typeface="+mn-ea"/>
                    </a:endParaRPr>
                  </a:p>
                </p:txBody>
              </p:sp>
            </p:grpSp>
          </p:grpSp>
          <p:cxnSp>
            <p:nvCxnSpPr>
              <p:cNvPr id="109" name="直接连接符 108"/>
              <p:cNvCxnSpPr/>
              <p:nvPr/>
            </p:nvCxnSpPr>
            <p:spPr>
              <a:xfrm flipH="1">
                <a:off x="3622" y="7457"/>
                <a:ext cx="800" cy="80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flipH="1">
                <a:off x="6104" y="7870"/>
                <a:ext cx="1334" cy="135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" name="文本框 110"/>
            <p:cNvSpPr txBox="1"/>
            <p:nvPr/>
          </p:nvSpPr>
          <p:spPr>
            <a:xfrm>
              <a:off x="6771" y="5112"/>
              <a:ext cx="633" cy="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00000"/>
                </a:lnSpc>
              </a:pPr>
              <a:endParaRPr lang="zh-CN" altLang="en-US" sz="1200" b="1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" name="矩形: 圆角 4"/>
          <p:cNvSpPr/>
          <p:nvPr>
            <p:custDataLst>
              <p:tags r:id="rId1"/>
            </p:custDataLst>
          </p:nvPr>
        </p:nvSpPr>
        <p:spPr>
          <a:xfrm>
            <a:off x="4417060" y="1154430"/>
            <a:ext cx="6157595" cy="49593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: 圆角 8"/>
          <p:cNvSpPr/>
          <p:nvPr>
            <p:custDataLst>
              <p:tags r:id="rId2"/>
            </p:custDataLst>
          </p:nvPr>
        </p:nvSpPr>
        <p:spPr>
          <a:xfrm>
            <a:off x="4417060" y="2314575"/>
            <a:ext cx="6157595" cy="49593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: 圆角 9"/>
          <p:cNvSpPr/>
          <p:nvPr>
            <p:custDataLst>
              <p:tags r:id="rId3"/>
            </p:custDataLst>
          </p:nvPr>
        </p:nvSpPr>
        <p:spPr>
          <a:xfrm>
            <a:off x="4417060" y="3434715"/>
            <a:ext cx="6157595" cy="49593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1" name="矩形: 圆角 10"/>
          <p:cNvSpPr/>
          <p:nvPr>
            <p:custDataLst>
              <p:tags r:id="rId4"/>
            </p:custDataLst>
          </p:nvPr>
        </p:nvSpPr>
        <p:spPr>
          <a:xfrm>
            <a:off x="4417060" y="4534535"/>
            <a:ext cx="6157595" cy="49593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5"/>
            </p:custDataLst>
          </p:nvPr>
        </p:nvCxnSpPr>
        <p:spPr>
          <a:xfrm>
            <a:off x="5671171" y="1722534"/>
            <a:ext cx="803275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6"/>
            </p:custDataLst>
          </p:nvPr>
        </p:nvCxnSpPr>
        <p:spPr>
          <a:xfrm>
            <a:off x="5671171" y="2883702"/>
            <a:ext cx="803275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7"/>
            </p:custDataLst>
          </p:nvPr>
        </p:nvCxnSpPr>
        <p:spPr>
          <a:xfrm>
            <a:off x="5671171" y="4004230"/>
            <a:ext cx="803275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5" name="直接连接符 14"/>
          <p:cNvCxnSpPr/>
          <p:nvPr>
            <p:custDataLst>
              <p:tags r:id="rId8"/>
            </p:custDataLst>
          </p:nvPr>
        </p:nvCxnSpPr>
        <p:spPr>
          <a:xfrm>
            <a:off x="5671171" y="5104438"/>
            <a:ext cx="803275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项标题"/>
          <p:cNvSpPr txBox="1"/>
          <p:nvPr>
            <p:custDataLst>
              <p:tags r:id="rId9"/>
            </p:custDataLst>
          </p:nvPr>
        </p:nvSpPr>
        <p:spPr>
          <a:xfrm>
            <a:off x="6452870" y="1322705"/>
            <a:ext cx="3455670" cy="19494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4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个人简介</a:t>
            </a:r>
            <a:endParaRPr lang="zh-CN" altLang="en-US" sz="24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序号"/>
          <p:cNvSpPr txBox="1"/>
          <p:nvPr>
            <p:custDataLst>
              <p:tags r:id="rId10"/>
            </p:custDataLst>
          </p:nvPr>
        </p:nvSpPr>
        <p:spPr>
          <a:xfrm>
            <a:off x="4509135" y="1234440"/>
            <a:ext cx="1009015" cy="43688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zh-CN" altLang="en-US" sz="28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项标题"/>
          <p:cNvSpPr txBox="1"/>
          <p:nvPr>
            <p:custDataLst>
              <p:tags r:id="rId11"/>
            </p:custDataLst>
          </p:nvPr>
        </p:nvSpPr>
        <p:spPr>
          <a:xfrm>
            <a:off x="6452870" y="2484120"/>
            <a:ext cx="3455670" cy="19494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4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党建廉政</a:t>
            </a:r>
            <a:endParaRPr lang="zh-CN" altLang="en-US" sz="24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序号"/>
          <p:cNvSpPr txBox="1"/>
          <p:nvPr>
            <p:custDataLst>
              <p:tags r:id="rId12"/>
            </p:custDataLst>
          </p:nvPr>
        </p:nvSpPr>
        <p:spPr>
          <a:xfrm>
            <a:off x="4509135" y="2395220"/>
            <a:ext cx="1009015" cy="43688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endParaRPr lang="en-US" altLang="zh-CN" sz="28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项标题"/>
          <p:cNvSpPr txBox="1"/>
          <p:nvPr>
            <p:custDataLst>
              <p:tags r:id="rId13"/>
            </p:custDataLst>
          </p:nvPr>
        </p:nvSpPr>
        <p:spPr>
          <a:xfrm>
            <a:off x="6452870" y="3594735"/>
            <a:ext cx="3455670" cy="19494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4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工作成就</a:t>
            </a:r>
            <a:endParaRPr lang="zh-CN" altLang="en-US" sz="24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序号"/>
          <p:cNvSpPr txBox="1"/>
          <p:nvPr>
            <p:custDataLst>
              <p:tags r:id="rId14"/>
            </p:custDataLst>
          </p:nvPr>
        </p:nvSpPr>
        <p:spPr>
          <a:xfrm>
            <a:off x="4509135" y="3515995"/>
            <a:ext cx="1009015" cy="43688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endParaRPr lang="en-US" altLang="zh-CN" sz="28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2" name="序号"/>
          <p:cNvSpPr txBox="1"/>
          <p:nvPr>
            <p:custDataLst>
              <p:tags r:id="rId15"/>
            </p:custDataLst>
          </p:nvPr>
        </p:nvSpPr>
        <p:spPr>
          <a:xfrm>
            <a:off x="4509135" y="4615815"/>
            <a:ext cx="1009015" cy="436880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4</a:t>
            </a:r>
            <a:endParaRPr lang="en-US" altLang="zh-CN" sz="28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3" name="项标题"/>
          <p:cNvSpPr txBox="1"/>
          <p:nvPr>
            <p:custDataLst>
              <p:tags r:id="rId16"/>
            </p:custDataLst>
          </p:nvPr>
        </p:nvSpPr>
        <p:spPr>
          <a:xfrm>
            <a:off x="6452870" y="4694555"/>
            <a:ext cx="3455670" cy="194945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4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学术成果与荣誉</a:t>
            </a:r>
            <a:endParaRPr lang="zh-CN" altLang="en-US" sz="24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" name="矩形: 圆角 10"/>
          <p:cNvSpPr/>
          <p:nvPr>
            <p:custDataLst>
              <p:tags r:id="rId17"/>
            </p:custDataLst>
          </p:nvPr>
        </p:nvSpPr>
        <p:spPr>
          <a:xfrm>
            <a:off x="4416425" y="5483860"/>
            <a:ext cx="6158230" cy="569595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 sz="2400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3" name="直接连接符 2"/>
          <p:cNvCxnSpPr/>
          <p:nvPr>
            <p:custDataLst>
              <p:tags r:id="rId18"/>
            </p:custDataLst>
          </p:nvPr>
        </p:nvCxnSpPr>
        <p:spPr>
          <a:xfrm>
            <a:off x="5763246" y="6001058"/>
            <a:ext cx="69469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" name="序号"/>
          <p:cNvSpPr txBox="1"/>
          <p:nvPr>
            <p:custDataLst>
              <p:tags r:id="rId19"/>
            </p:custDataLst>
          </p:nvPr>
        </p:nvSpPr>
        <p:spPr>
          <a:xfrm>
            <a:off x="4488815" y="5572125"/>
            <a:ext cx="1104900" cy="501015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28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5</a:t>
            </a:r>
            <a:endParaRPr lang="en-US" altLang="zh-CN" sz="28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8" name="项标题"/>
          <p:cNvSpPr txBox="1"/>
          <p:nvPr>
            <p:custDataLst>
              <p:tags r:id="rId20"/>
            </p:custDataLst>
          </p:nvPr>
        </p:nvSpPr>
        <p:spPr>
          <a:xfrm>
            <a:off x="6463030" y="5662295"/>
            <a:ext cx="2990215" cy="22352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zh-CN" altLang="en-US" sz="2400" b="1" spc="300" dirty="0">
                <a:solidFill>
                  <a:schemeClr val="tx1"/>
                </a:solidFill>
                <a:latin typeface="微软雅黑" panose="020B0503020204020204" charset="-122"/>
                <a:ea typeface="微软雅黑" panose="020B0503020204020204" charset="-122"/>
              </a:rPr>
              <a:t>加分项</a:t>
            </a:r>
            <a:endParaRPr lang="zh-CN" altLang="en-US" sz="2400" b="1" spc="300" dirty="0">
              <a:solidFill>
                <a:schemeClr val="tx1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</p:spTree>
    <p:custDataLst>
      <p:tags r:id="rId21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649607" y="1604643"/>
            <a:ext cx="2590800" cy="3648075"/>
          </a:xfrm>
          <a:prstGeom prst="rect">
            <a:avLst/>
          </a:prstGeom>
          <a:solidFill>
            <a:schemeClr val="bg1">
              <a:lumMod val="6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p>
            <a:pPr algn="ctr"/>
            <a:r>
              <a:rPr lang="zh-CN" altLang="en-US" sz="2600" dirty="0">
                <a:solidFill>
                  <a:schemeClr val="accent4">
                    <a:lumMod val="60000"/>
                    <a:lumOff val="40000"/>
                  </a:schemeClr>
                </a:solidFill>
                <a:latin typeface="思源宋体 CN Light" panose="02020300000000000000" charset="-122"/>
                <a:ea typeface="思源宋体 CN Heavy" panose="02020900000000000000" charset="-122"/>
              </a:rPr>
              <a:t>照片</a:t>
            </a:r>
            <a:endParaRPr lang="zh-CN" altLang="en-US" sz="2600" dirty="0">
              <a:solidFill>
                <a:schemeClr val="accent4">
                  <a:lumMod val="60000"/>
                  <a:lumOff val="40000"/>
                </a:schemeClr>
              </a:solidFill>
              <a:latin typeface="思源宋体 CN Light" panose="02020300000000000000" charset="-122"/>
              <a:ea typeface="思源宋体 CN Heavy" panose="02020900000000000000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649605" y="224790"/>
            <a:ext cx="364680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个人简介（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10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4790440" y="1446530"/>
            <a:ext cx="6638925" cy="48196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</a:t>
            </a: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4" name="矩形 3"/>
          <p:cNvSpPr/>
          <p:nvPr>
            <p:custDataLst>
              <p:tags r:id="rId3"/>
            </p:custDataLst>
          </p:nvPr>
        </p:nvSpPr>
        <p:spPr>
          <a:xfrm>
            <a:off x="4791075" y="1929130"/>
            <a:ext cx="6866890" cy="184594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姓名、单位、职务、专业方向、职称、工作年限、工作内容与职责、本人在此项目中负责内容以及排名、经历等，不局限于所列内容。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649605" y="224790"/>
            <a:ext cx="366776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个人简介（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10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77875" y="4121785"/>
            <a:ext cx="1041019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职称：</a:t>
            </a:r>
            <a:endParaRPr lang="zh-CN" altLang="en-US" sz="20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正高</a:t>
            </a:r>
            <a:r>
              <a:rPr lang="en-US" altLang="zh-CN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  </a:t>
            </a:r>
            <a:r>
              <a:rPr lang="zh-CN" altLang="en-US" sz="2000">
                <a:latin typeface="+mn-ea"/>
                <a:cs typeface="+mn-ea"/>
                <a:sym typeface="+mn-ea"/>
              </a:rPr>
              <a:t>☐</a:t>
            </a: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（</a:t>
            </a:r>
            <a:r>
              <a:rPr lang="zh-CN" altLang="en-US" sz="2000">
                <a:latin typeface="+mn-ea"/>
                <a:cs typeface="+mn-ea"/>
                <a:sym typeface="+mn-ea"/>
              </a:rPr>
              <a:t>10分</a:t>
            </a: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）；副高</a:t>
            </a:r>
            <a:r>
              <a:rPr lang="en-US" altLang="zh-CN" sz="2000">
                <a:latin typeface="+mn-ea"/>
                <a:cs typeface="+mn-ea"/>
                <a:sym typeface="+mn-ea"/>
              </a:rPr>
              <a:t>  </a:t>
            </a:r>
            <a:r>
              <a:rPr lang="zh-CN" altLang="en-US" sz="2000">
                <a:latin typeface="+mn-ea"/>
                <a:cs typeface="+mn-ea"/>
                <a:sym typeface="+mn-ea"/>
              </a:rPr>
              <a:t>☐</a:t>
            </a: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（7分）；中级</a:t>
            </a:r>
            <a:r>
              <a:rPr lang="en-US" altLang="zh-CN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  </a:t>
            </a:r>
            <a:r>
              <a:rPr lang="zh-CN" altLang="en-US" sz="2000">
                <a:latin typeface="+mn-ea"/>
                <a:cs typeface="+mn-ea"/>
                <a:sym typeface="+mn-ea"/>
              </a:rPr>
              <a:t>☐</a:t>
            </a: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（3分）；</a:t>
            </a:r>
            <a:endParaRPr lang="zh-CN" altLang="en-US" sz="20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20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学历：</a:t>
            </a:r>
            <a:endParaRPr lang="zh-CN" altLang="en-US" sz="2000">
              <a:solidFill>
                <a:schemeClr val="tx1"/>
              </a:solidFill>
              <a:latin typeface="+mn-ea"/>
              <a:cs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博士</a:t>
            </a:r>
            <a:r>
              <a:rPr lang="en-US" altLang="zh-CN" sz="2000">
                <a:latin typeface="+mn-ea"/>
                <a:cs typeface="+mn-ea"/>
                <a:sym typeface="+mn-ea"/>
              </a:rPr>
              <a:t>  </a:t>
            </a:r>
            <a:r>
              <a:rPr lang="zh-CN" altLang="en-US" sz="2000">
                <a:latin typeface="+mn-ea"/>
                <a:cs typeface="+mn-ea"/>
                <a:sym typeface="+mn-ea"/>
              </a:rPr>
              <a:t>☐</a:t>
            </a:r>
            <a:r>
              <a:rPr lang="en-US" altLang="zh-CN" sz="2000">
                <a:latin typeface="+mn-ea"/>
                <a:cs typeface="+mn-ea"/>
                <a:sym typeface="+mn-ea"/>
              </a:rPr>
              <a:t> </a:t>
            </a:r>
            <a:r>
              <a:rPr lang="zh-CN" altLang="en-US" sz="2000">
                <a:latin typeface="+mn-ea"/>
                <a:cs typeface="+mn-ea"/>
                <a:sym typeface="+mn-ea"/>
              </a:rPr>
              <a:t>（</a:t>
            </a: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5分）；硕士</a:t>
            </a:r>
            <a:r>
              <a:rPr lang="en-US" altLang="zh-CN" sz="2000">
                <a:latin typeface="+mn-ea"/>
                <a:cs typeface="+mn-ea"/>
                <a:sym typeface="+mn-ea"/>
              </a:rPr>
              <a:t>  </a:t>
            </a:r>
            <a:r>
              <a:rPr lang="zh-CN" altLang="en-US" sz="2000">
                <a:latin typeface="+mn-ea"/>
                <a:cs typeface="+mn-ea"/>
                <a:sym typeface="+mn-ea"/>
              </a:rPr>
              <a:t>☐</a:t>
            </a: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（2分）；本科</a:t>
            </a:r>
            <a:r>
              <a:rPr lang="en-US" altLang="zh-CN" sz="2000">
                <a:latin typeface="+mn-ea"/>
                <a:cs typeface="+mn-ea"/>
                <a:sym typeface="+mn-ea"/>
              </a:rPr>
              <a:t>  </a:t>
            </a:r>
            <a:r>
              <a:rPr lang="zh-CN" altLang="en-US" sz="2000">
                <a:latin typeface="+mn-ea"/>
                <a:cs typeface="+mn-ea"/>
                <a:sym typeface="+mn-ea"/>
              </a:rPr>
              <a:t>☐</a:t>
            </a:r>
            <a:r>
              <a:rPr lang="zh-CN" altLang="en-US" sz="2000">
                <a:solidFill>
                  <a:schemeClr val="tx1"/>
                </a:solidFill>
                <a:latin typeface="+mn-ea"/>
                <a:cs typeface="+mn-ea"/>
                <a:sym typeface="+mn-ea"/>
              </a:rPr>
              <a:t>（0.5分）。</a:t>
            </a:r>
            <a:endParaRPr lang="zh-CN" altLang="en-US" sz="2000">
              <a:solidFill>
                <a:schemeClr val="tx1"/>
              </a:solidFill>
              <a:latin typeface="+mn-ea"/>
              <a:cs typeface="+mn-ea"/>
              <a:sym typeface="+mn-ea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649605" y="1432560"/>
            <a:ext cx="7228840" cy="822960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  <a:t>学历以及职称情况请按以下维度，在符合项目框内分别打√</a:t>
            </a:r>
            <a:br>
              <a:rPr lang="zh-CN" altLang="en-US" sz="2000" b="1">
                <a:solidFill>
                  <a:schemeClr val="accent1"/>
                </a:solidFill>
                <a:latin typeface="+mn-ea"/>
                <a:cs typeface="+mn-ea"/>
                <a:sym typeface="+mn-ea"/>
              </a:rPr>
            </a:b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386397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党建廉政（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10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en-US" altLang="zh-CN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916940" y="1990725"/>
            <a:ext cx="10357485" cy="3594496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坚持习近平新时代中国特色社会主义思想，贯彻落实党和国家关于卫生健康工作的决策部署。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②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关于行风廉政方面的自查、管理及学习情况。极加强医院人才队伍建设，具有较高的管理水平和领导能力。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③可从组织制度、考核管理办法、宣传教育活动、督查考核机制等方面论述。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39052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工作成就（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60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916940" y="1990725"/>
            <a:ext cx="10357485" cy="3594496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说明：工作成就部分由后勤管理（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20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分）、高质量发展（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20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分）以及人才培养（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20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分）三大部分构成，具体填写维度可参考下一页；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列举工作实效项目内容需为近三年内内容。可附工作项目、工作实效、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PDF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等内容进行补充说明；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可突出本人在此项目中负责内容以及排名、本人一项或多项优秀项目经验、负责项目获标志性奖项内容情况、受表彰情况、杰出工作成果，具有示范性可传播性内容等。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39052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工作成就（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60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3" name="矩形 2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2"/>
            </p:custDataLst>
          </p:nvPr>
        </p:nvSpPr>
        <p:spPr>
          <a:xfrm>
            <a:off x="916940" y="1990725"/>
            <a:ext cx="10357485" cy="3594496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1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）后勤管理（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20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分）：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从运营制度建设、后勤信息化建设、建筑与环境管理、资产管理、智慧后勤、人工智能、智慧医疗、绿色发展与</a:t>
            </a:r>
            <a:r>
              <a:rPr lang="en-US" altLang="zh-CN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 “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双碳</a:t>
            </a:r>
            <a:r>
              <a:rPr lang="en-US" altLang="zh-CN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” 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目标完成情况等方面论述，请主要写出一项或多项工作成果，明确工作重点、亮点</a:t>
            </a:r>
            <a:r>
              <a:rPr lang="en-US" altLang="zh-CN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 / 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创新点及执行方式，补充保洁、餐饮、商业服务、安全应急、机电保障等管理成效。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（</a:t>
            </a:r>
            <a:r>
              <a:rPr lang="en-US" altLang="zh-CN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2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）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高质量发展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（</a:t>
            </a:r>
            <a:r>
              <a:rPr lang="en-US" altLang="zh-CN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20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分）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：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围绕强化体系创新、技术创新、模式创新、管理创新，加快优质医疗资源扩容和区域均衡布局等方向，论述推动医院高质量发展的工作成果，需说明创新方向、具体举措及成效。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7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3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）人才培养（</a:t>
            </a:r>
            <a:r>
              <a:rPr lang="en-US" altLang="zh-CN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20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分）：从人才队伍建设方案、培养办法、培养成果方面论述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后勤管理团队建设情况。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390525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工作成就（</a:t>
            </a:r>
            <a:r>
              <a:rPr lang="en-US" altLang="zh-CN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60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5" name="矩形 4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7" name="矩形 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8" name="矩形 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9" name="矩形 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0" name="矩形 9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13" name="文本框 12"/>
          <p:cNvSpPr txBox="1"/>
          <p:nvPr/>
        </p:nvSpPr>
        <p:spPr>
          <a:xfrm>
            <a:off x="3803015" y="348615"/>
            <a:ext cx="3517900" cy="36830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填写内容：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后勤管理（</a:t>
            </a:r>
            <a:r>
              <a:rPr lang="en-US" altLang="zh-CN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20</a:t>
            </a:r>
            <a:r>
              <a:rPr lang="zh-CN" altLang="en-US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charset="0"/>
                <a:ea typeface="微软雅黑" panose="020B0503020204020204" charset="-122"/>
                <a:cs typeface="微软雅黑" panose="020B0503020204020204" charset="-122"/>
              </a:rPr>
              <a:t>分）</a:t>
            </a:r>
            <a:endParaRPr lang="zh-CN" altLang="en-US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Calibri" panose="020F0502020204030204" charset="0"/>
              <a:ea typeface="微软雅黑" panose="020B0503020204020204" charset="-122"/>
              <a:cs typeface="微软雅黑" panose="020B0503020204020204" charset="-122"/>
            </a:endParaRPr>
          </a:p>
        </p:txBody>
      </p:sp>
    </p:spTree>
    <p:custDataLst>
      <p:tags r:id="rId7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0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0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0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0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1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1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1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1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1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2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2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2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width&quot;:392.04827880859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2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1.15,&quot;top&quot;:113.95105590820313,&quot;width&quot;:821.9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2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1.15,&quot;top&quot;:113.95105590820313,&quot;width&quot;:821.9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2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392.04827880859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2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width&quot;:392.04827880859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width&quot;:392.04827880859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3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width&quot;:392.04827880859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3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width&quot;:392.0482788085937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3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3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39.95,&quot;top&quot;:111.87605590820313,&quot;width&quot;:894.4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3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39.95,&quot;top&quot;:111.87605590820313,&quot;width&quot;:894.4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3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39.95,&quot;top&quot;:111.87605590820313,&quot;width&quot;:894.4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3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39.95,&quot;top&quot;:111.87605590820313,&quot;width&quot;:894.4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3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39.95,&quot;top&quot;:111.87605590820313,&quot;width&quot;:894.4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3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39.95,&quot;top&quot;:111.87605590820313,&quot;width&quot;:894.45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41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42.xml><?xml version="1.0" encoding="utf-8"?>
<p:tagLst xmlns:p="http://schemas.openxmlformats.org/presentationml/2006/main">
  <p:tag name="commondata" val="eyJoZGlkIjoiNGRiMmI1MWQ4MTcyZDUzYzdlOWM1MTRmNDg0NjZmNGQifQ==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UNIT_TYPE" val="l_h_i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7.xml><?xml version="1.0" encoding="utf-8"?>
<p:tagLst xmlns:p="http://schemas.openxmlformats.org/presentationml/2006/main">
  <p:tag name="KSO_WM_UNIT_TYPE" val="l_h_i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8.xml><?xml version="1.0" encoding="utf-8"?>
<p:tagLst xmlns:p="http://schemas.openxmlformats.org/presentationml/2006/main">
  <p:tag name="KSO_WM_UNIT_TYPE" val="l_h_i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9.xml><?xml version="1.0" encoding="utf-8"?>
<p:tagLst xmlns:p="http://schemas.openxmlformats.org/presentationml/2006/main">
  <p:tag name="KSO_WM_UNIT_TYPE" val="l_h_i"/>
  <p:tag name="KSO_WM_UNIT_INDEX" val="1_4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TYPE" val="l_h_i"/>
  <p:tag name="KSO_WM_UNIT_INDEX" val="1_1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1.xml><?xml version="1.0" encoding="utf-8"?>
<p:tagLst xmlns:p="http://schemas.openxmlformats.org/presentationml/2006/main">
  <p:tag name="KSO_WM_UNIT_TYPE" val="l_h_i"/>
  <p:tag name="KSO_WM_UNIT_INDEX" val="1_2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2.xml><?xml version="1.0" encoding="utf-8"?>
<p:tagLst xmlns:p="http://schemas.openxmlformats.org/presentationml/2006/main">
  <p:tag name="KSO_WM_UNIT_TYPE" val="l_h_i"/>
  <p:tag name="KSO_WM_UNIT_INDEX" val="1_3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3.xml><?xml version="1.0" encoding="utf-8"?>
<p:tagLst xmlns:p="http://schemas.openxmlformats.org/presentationml/2006/main">
  <p:tag name="KSO_WM_UNIT_TYPE" val="l_h_i"/>
  <p:tag name="KSO_WM_UNIT_INDEX" val="1_4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4.xml><?xml version="1.0" encoding="utf-8"?>
<p:tagLst xmlns:p="http://schemas.openxmlformats.org/presentationml/2006/main">
  <p:tag name="KSO_WM_UNIT_TYPE" val="l_h_f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5.xml><?xml version="1.0" encoding="utf-8"?>
<p:tagLst xmlns:p="http://schemas.openxmlformats.org/presentationml/2006/main">
  <p:tag name="KSO_WM_UNIT_TYPE" val="l_h_i"/>
  <p:tag name="KSO_WM_UNIT_SUBTYPE" val="d"/>
  <p:tag name="KSO_WM_UNIT_INDEX" val="1_1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6.xml><?xml version="1.0" encoding="utf-8"?>
<p:tagLst xmlns:p="http://schemas.openxmlformats.org/presentationml/2006/main">
  <p:tag name="KSO_WM_UNIT_TYPE" val="l_h_f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7.xml><?xml version="1.0" encoding="utf-8"?>
<p:tagLst xmlns:p="http://schemas.openxmlformats.org/presentationml/2006/main">
  <p:tag name="KSO_WM_UNIT_TYPE" val="l_h_i"/>
  <p:tag name="KSO_WM_UNIT_SUBTYPE" val="d"/>
  <p:tag name="KSO_WM_UNIT_INDEX" val="1_2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8.xml><?xml version="1.0" encoding="utf-8"?>
<p:tagLst xmlns:p="http://schemas.openxmlformats.org/presentationml/2006/main">
  <p:tag name="KSO_WM_UNIT_TYPE" val="l_h_f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9.xml><?xml version="1.0" encoding="utf-8"?>
<p:tagLst xmlns:p="http://schemas.openxmlformats.org/presentationml/2006/main">
  <p:tag name="KSO_WM_UNIT_TYPE" val="l_h_i"/>
  <p:tag name="KSO_WM_UNIT_SUBTYPE" val="d"/>
  <p:tag name="KSO_WM_UNIT_INDEX" val="1_3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TYPE" val="l_h_i"/>
  <p:tag name="KSO_WM_UNIT_SUBTYPE" val="d"/>
  <p:tag name="KSO_WM_UNIT_INDEX" val="1_4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1.xml><?xml version="1.0" encoding="utf-8"?>
<p:tagLst xmlns:p="http://schemas.openxmlformats.org/presentationml/2006/main">
  <p:tag name="KSO_WM_UNIT_TYPE" val="l_h_f"/>
  <p:tag name="KSO_WM_UNIT_INDEX" val="1_4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2.xml><?xml version="1.0" encoding="utf-8"?>
<p:tagLst xmlns:p="http://schemas.openxmlformats.org/presentationml/2006/main">
  <p:tag name="KSO_WM_UNIT_TYPE" val="l_h_i"/>
  <p:tag name="KSO_WM_UNIT_INDEX" val="1_4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3.xml><?xml version="1.0" encoding="utf-8"?>
<p:tagLst xmlns:p="http://schemas.openxmlformats.org/presentationml/2006/main">
  <p:tag name="KSO_WM_UNIT_TYPE" val="l_h_i"/>
  <p:tag name="KSO_WM_UNIT_INDEX" val="1_4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84.xml><?xml version="1.0" encoding="utf-8"?>
<p:tagLst xmlns:p="http://schemas.openxmlformats.org/presentationml/2006/main">
  <p:tag name="KSO_WM_UNIT_TYPE" val="l_h_i"/>
  <p:tag name="KSO_WM_UNIT_SUBTYPE" val="d"/>
  <p:tag name="KSO_WM_UNIT_INDEX" val="1_4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4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85.xml><?xml version="1.0" encoding="utf-8"?>
<p:tagLst xmlns:p="http://schemas.openxmlformats.org/presentationml/2006/main">
  <p:tag name="KSO_WM_UNIT_TYPE" val="l_h_f"/>
  <p:tag name="KSO_WM_UNIT_INDEX" val="1_4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4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10.164764625369,&quot;left&quot;:347.75,&quot;top&quot;:68.03523537463093,&quot;width&quot;:520.6250393700786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8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7.xml><?xml version="1.0" encoding="utf-8"?>
<p:tagLst xmlns:p="http://schemas.openxmlformats.org/presentationml/2006/main">
  <p:tag name="KSO_WM_BEAUTIFY_FLAG" val=""/>
</p:tagLst>
</file>

<file path=ppt/tags/tag8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138.3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8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138.3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138.3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08.7478881835938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3339</Words>
  <Application>WPS 演示</Application>
  <PresentationFormat>宽屏</PresentationFormat>
  <Paragraphs>192</Paragraphs>
  <Slides>15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11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15</vt:i4>
      </vt:variant>
    </vt:vector>
  </HeadingPairs>
  <TitlesOfParts>
    <vt:vector size="27" baseType="lpstr">
      <vt:lpstr>Arial</vt:lpstr>
      <vt:lpstr>宋体</vt:lpstr>
      <vt:lpstr>Wingdings</vt:lpstr>
      <vt:lpstr>Wingdings</vt:lpstr>
      <vt:lpstr>思源黑体</vt:lpstr>
      <vt:lpstr>微软雅黑</vt:lpstr>
      <vt:lpstr>思源宋体 CN Light</vt:lpstr>
      <vt:lpstr>思源宋体 CN Heavy</vt:lpstr>
      <vt:lpstr>Calibri</vt:lpstr>
      <vt:lpstr>Microsoft YaHei Bold</vt:lpstr>
      <vt:lpstr>Arial Unicode MS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含</cp:lastModifiedBy>
  <cp:revision>167</cp:revision>
  <dcterms:created xsi:type="dcterms:W3CDTF">2025-09-04T07:26:00Z</dcterms:created>
  <dcterms:modified xsi:type="dcterms:W3CDTF">2025-09-28T04:05:42Z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CA4C5176C2EB4DD886355EAA975EE63C_13</vt:lpwstr>
  </property>
</Properties>
</file>