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3"/>
    <p:sldId id="257" r:id="rId4"/>
    <p:sldId id="267" r:id="rId5"/>
    <p:sldId id="287" r:id="rId6"/>
    <p:sldId id="295" r:id="rId7"/>
    <p:sldId id="288" r:id="rId8"/>
    <p:sldId id="294" r:id="rId9"/>
    <p:sldId id="296" r:id="rId10"/>
    <p:sldId id="297" r:id="rId11"/>
    <p:sldId id="292" r:id="rId12"/>
    <p:sldId id="293" r:id="rId13"/>
    <p:sldId id="258" r:id="rId14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FFFFFF"/>
    <a:srgbClr val="E3CFAF"/>
    <a:srgbClr val="6A100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30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25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image" Target="../media/image1.jpeg"/><Relationship Id="rId10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3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4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3.xml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78.xml"/><Relationship Id="rId13" Type="http://schemas.openxmlformats.org/officeDocument/2006/relationships/tags" Target="../tags/tag77.xml"/><Relationship Id="rId12" Type="http://schemas.openxmlformats.org/officeDocument/2006/relationships/tags" Target="../tags/tag76.xml"/><Relationship Id="rId11" Type="http://schemas.openxmlformats.org/officeDocument/2006/relationships/tags" Target="../tags/tag75.xml"/><Relationship Id="rId10" Type="http://schemas.openxmlformats.org/officeDocument/2006/relationships/tags" Target="../tags/tag74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tags" Target="../tags/tag9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03375" y="2111375"/>
            <a:ext cx="95707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>
                <a:solidFill>
                  <a:srgbClr val="E3CFAF"/>
                </a:solidFill>
              </a:rPr>
              <a:t>第十届中国十佳医院</a:t>
            </a:r>
            <a:r>
              <a:rPr lang="zh-CN" altLang="en-US" sz="4000" b="1">
                <a:solidFill>
                  <a:srgbClr val="E3CFAF"/>
                </a:solidFill>
              </a:rPr>
              <a:t>信息工程师评选</a:t>
            </a:r>
            <a:endParaRPr lang="zh-CN" altLang="en-US" sz="4000" b="1">
              <a:solidFill>
                <a:srgbClr val="E3CFAF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311400" y="338137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申报人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311400" y="432244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单位职务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6030" y="338137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96030" y="432244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altLang="zh-CN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96030" y="338137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796030" y="432244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加分项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1324792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加分项（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5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分以内）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行业推荐信。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本人担任的社会职务。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加分项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91970" y="2816860"/>
            <a:ext cx="860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7200" b="1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3200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itchFamily="2" charset="-122"/>
              </a:rPr>
              <a:t>填报须知</a:t>
            </a:r>
            <a:endParaRPr lang="zh-CN" sz="3200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578" y="1961515"/>
            <a:ext cx="10062845" cy="29349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PPT资料用于评选展示，页数不多于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页，其中图片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不少于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。请务必核实相关信息，材料一经提交不允许修改或替换！</a:t>
            </a:r>
            <a:endParaRPr 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导出此文件时请保存为PDF格式并完成上传。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PPT仅是提供大体填写框架，申报人可选择扩充，</a:t>
            </a:r>
            <a:r>
              <a:rPr lang="zh-CN" altLang="en-US" sz="2400" dirty="0">
                <a:solidFill>
                  <a:srgbClr val="D34E4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内容请参考附件“评选细则”，提交报名资料时请删除此页！</a:t>
            </a:r>
            <a:endParaRPr lang="zh-CN" altLang="en-US" sz="2400" dirty="0">
              <a:solidFill>
                <a:srgbClr val="D34E4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itchFamily="2" charset="-122"/>
              </a:rPr>
              <a:t>目录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97840" y="1294765"/>
            <a:ext cx="3159125" cy="4892675"/>
            <a:chOff x="3512" y="1797"/>
            <a:chExt cx="4797" cy="7423"/>
          </a:xfrm>
        </p:grpSpPr>
        <p:grpSp>
          <p:nvGrpSpPr>
            <p:cNvPr id="92" name="组合 91"/>
            <p:cNvGrpSpPr/>
            <p:nvPr/>
          </p:nvGrpSpPr>
          <p:grpSpPr>
            <a:xfrm>
              <a:off x="3512" y="1797"/>
              <a:ext cx="4797" cy="7423"/>
              <a:chOff x="3512" y="1797"/>
              <a:chExt cx="4797" cy="742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512" y="1797"/>
                <a:ext cx="4797" cy="6820"/>
                <a:chOff x="3512" y="1797"/>
                <a:chExt cx="4797" cy="6820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6033" y="3318"/>
                  <a:ext cx="1951" cy="2355"/>
                  <a:chOff x="6161" y="3094"/>
                  <a:chExt cx="1951" cy="2355"/>
                </a:xfrm>
              </p:grpSpPr>
              <p:grpSp>
                <p:nvGrpSpPr>
                  <p:cNvPr id="95" name="组合 94"/>
                  <p:cNvGrpSpPr/>
                  <p:nvPr/>
                </p:nvGrpSpPr>
                <p:grpSpPr>
                  <a:xfrm>
                    <a:off x="6161" y="3094"/>
                    <a:ext cx="1951" cy="1934"/>
                    <a:chOff x="6067" y="3178"/>
                    <a:chExt cx="2611" cy="2587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162" y="3178"/>
                      <a:ext cx="2517" cy="251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3C1A05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1F1EF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067" y="3249"/>
                      <a:ext cx="2517" cy="2517"/>
                    </a:xfrm>
                    <a:prstGeom prst="ellipse">
                      <a:avLst/>
                    </a:prstGeom>
                    <a:solidFill>
                      <a:srgbClr val="F1F1E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98" name="文本框 97"/>
                  <p:cNvSpPr txBox="1"/>
                  <p:nvPr/>
                </p:nvSpPr>
                <p:spPr>
                  <a:xfrm>
                    <a:off x="6663" y="3416"/>
                    <a:ext cx="1081" cy="2033"/>
                  </a:xfrm>
                  <a:prstGeom prst="rect">
                    <a:avLst/>
                  </a:prstGeom>
                  <a:noFill/>
                  <a:ln>
                    <a:gradFill/>
                  </a:ln>
                </p:spPr>
                <p:txBody>
                  <a:bodyPr vert="eaVert" wrap="square" rtlCol="0">
                    <a:spAutoFit/>
                  </a:bodyPr>
                  <a:p>
                    <a:endParaRPr lang="zh-CN" altLang="en-US" sz="36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99" name="组合 98"/>
                <p:cNvGrpSpPr/>
                <p:nvPr/>
              </p:nvGrpSpPr>
              <p:grpSpPr>
                <a:xfrm>
                  <a:off x="3512" y="1797"/>
                  <a:ext cx="4797" cy="6820"/>
                  <a:chOff x="3512" y="1797"/>
                  <a:chExt cx="4797" cy="682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4877" y="2533"/>
                    <a:ext cx="1866" cy="17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7200" b="1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01" name="文本框 100"/>
                  <p:cNvSpPr txBox="1"/>
                  <p:nvPr/>
                </p:nvSpPr>
                <p:spPr>
                  <a:xfrm>
                    <a:off x="3622" y="3660"/>
                    <a:ext cx="1866" cy="14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2" name="直接连接符 101"/>
                  <p:cNvCxnSpPr/>
                  <p:nvPr/>
                </p:nvCxnSpPr>
                <p:spPr>
                  <a:xfrm flipH="1">
                    <a:off x="3512" y="4083"/>
                    <a:ext cx="1715" cy="1716"/>
                  </a:xfrm>
                  <a:prstGeom prst="line">
                    <a:avLst/>
                  </a:prstGeom>
                  <a:ln>
                    <a:solidFill>
                      <a:srgbClr val="3D272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矩形 102"/>
                  <p:cNvSpPr/>
                  <p:nvPr/>
                </p:nvSpPr>
                <p:spPr>
                  <a:xfrm rot="2700000">
                    <a:off x="4258" y="4059"/>
                    <a:ext cx="1000" cy="2433"/>
                  </a:xfrm>
                  <a:prstGeom prst="rect">
                    <a:avLst/>
                  </a:prstGeom>
                  <a:solidFill>
                    <a:srgbClr val="F1F1E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 flipH="1">
                    <a:off x="6527" y="2483"/>
                    <a:ext cx="800" cy="80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直接连接符 104"/>
                  <p:cNvCxnSpPr/>
                  <p:nvPr/>
                </p:nvCxnSpPr>
                <p:spPr>
                  <a:xfrm flipH="1">
                    <a:off x="6975" y="1797"/>
                    <a:ext cx="1334" cy="135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文本框 105"/>
                  <p:cNvSpPr txBox="1"/>
                  <p:nvPr/>
                </p:nvSpPr>
                <p:spPr>
                  <a:xfrm>
                    <a:off x="5109" y="4062"/>
                    <a:ext cx="1866" cy="43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目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录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7" name="直接连接符 106"/>
                  <p:cNvCxnSpPr/>
                  <p:nvPr/>
                </p:nvCxnSpPr>
                <p:spPr>
                  <a:xfrm>
                    <a:off x="5418" y="4366"/>
                    <a:ext cx="0" cy="3967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文本框 107"/>
                  <p:cNvSpPr txBox="1"/>
                  <p:nvPr/>
                </p:nvSpPr>
                <p:spPr>
                  <a:xfrm rot="5400000">
                    <a:off x="3093" y="6495"/>
                    <a:ext cx="3919" cy="3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800" dirty="0">
                        <a:latin typeface="微软雅黑" panose="020B0503020204020204" charset="-122"/>
                        <a:ea typeface="微软雅黑" panose="020B0503020204020204" charset="-122"/>
                      </a:rPr>
                      <a:t>  </a:t>
                    </a:r>
                    <a:endParaRPr lang="en-US" altLang="zh-CN" sz="800" dirty="0">
                      <a:latin typeface="微软雅黑" panose="020B0503020204020204" charset="-122"/>
                      <a:ea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  <p:cxnSp>
            <p:nvCxnSpPr>
              <p:cNvPr id="109" name="直接连接符 108"/>
              <p:cNvCxnSpPr/>
              <p:nvPr/>
            </p:nvCxnSpPr>
            <p:spPr>
              <a:xfrm flipH="1">
                <a:off x="3622" y="7457"/>
                <a:ext cx="800" cy="80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6104" y="7870"/>
                <a:ext cx="1334" cy="135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文本框 110"/>
            <p:cNvSpPr txBox="1"/>
            <p:nvPr/>
          </p:nvSpPr>
          <p:spPr>
            <a:xfrm>
              <a:off x="6771" y="5112"/>
              <a:ext cx="633" cy="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00000"/>
                </a:lnSpc>
              </a:pPr>
              <a:endParaRPr lang="zh-CN" altLang="en-US" sz="1200" b="1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矩形: 圆角 4"/>
          <p:cNvSpPr/>
          <p:nvPr>
            <p:custDataLst>
              <p:tags r:id="rId2"/>
            </p:custDataLst>
          </p:nvPr>
        </p:nvSpPr>
        <p:spPr>
          <a:xfrm>
            <a:off x="4417198" y="1646873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: 圆角 8"/>
          <p:cNvSpPr/>
          <p:nvPr>
            <p:custDataLst>
              <p:tags r:id="rId3"/>
            </p:custDataLst>
          </p:nvPr>
        </p:nvSpPr>
        <p:spPr>
          <a:xfrm>
            <a:off x="4417198" y="3077493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: 圆角 9"/>
          <p:cNvSpPr/>
          <p:nvPr>
            <p:custDataLst>
              <p:tags r:id="rId4"/>
            </p:custDataLst>
          </p:nvPr>
        </p:nvSpPr>
        <p:spPr>
          <a:xfrm>
            <a:off x="4417198" y="4454138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5"/>
            </p:custDataLst>
          </p:nvPr>
        </p:nvCxnSpPr>
        <p:spPr>
          <a:xfrm>
            <a:off x="5671171" y="2100359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6"/>
            </p:custDataLst>
          </p:nvPr>
        </p:nvCxnSpPr>
        <p:spPr>
          <a:xfrm>
            <a:off x="5671171" y="3585377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7"/>
            </p:custDataLst>
          </p:nvPr>
        </p:nvCxnSpPr>
        <p:spPr>
          <a:xfrm>
            <a:off x="5671171" y="4951650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项标题"/>
          <p:cNvSpPr txBox="1"/>
          <p:nvPr>
            <p:custDataLst>
              <p:tags r:id="rId8"/>
            </p:custDataLst>
          </p:nvPr>
        </p:nvSpPr>
        <p:spPr>
          <a:xfrm>
            <a:off x="6924731" y="1844848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个人简介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序号"/>
          <p:cNvSpPr txBox="1"/>
          <p:nvPr>
            <p:custDataLst>
              <p:tags r:id="rId9"/>
            </p:custDataLst>
          </p:nvPr>
        </p:nvSpPr>
        <p:spPr>
          <a:xfrm>
            <a:off x="4508869" y="1738391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zh-CN" altLang="en-US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项标题"/>
          <p:cNvSpPr txBox="1"/>
          <p:nvPr>
            <p:custDataLst>
              <p:tags r:id="rId10"/>
            </p:custDataLst>
          </p:nvPr>
        </p:nvSpPr>
        <p:spPr>
          <a:xfrm>
            <a:off x="6924731" y="3319312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工作成就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序号"/>
          <p:cNvSpPr txBox="1"/>
          <p:nvPr>
            <p:custDataLst>
              <p:tags r:id="rId11"/>
            </p:custDataLst>
          </p:nvPr>
        </p:nvSpPr>
        <p:spPr>
          <a:xfrm>
            <a:off x="4508869" y="3191024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项标题"/>
          <p:cNvSpPr txBox="1"/>
          <p:nvPr>
            <p:custDataLst>
              <p:tags r:id="rId12"/>
            </p:custDataLst>
          </p:nvPr>
        </p:nvSpPr>
        <p:spPr>
          <a:xfrm>
            <a:off x="6924731" y="4663995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加分项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序号"/>
          <p:cNvSpPr txBox="1"/>
          <p:nvPr>
            <p:custDataLst>
              <p:tags r:id="rId13"/>
            </p:custDataLst>
          </p:nvPr>
        </p:nvSpPr>
        <p:spPr>
          <a:xfrm>
            <a:off x="4508869" y="4535707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713740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个人简介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1122047" y="1605278"/>
            <a:ext cx="2590800" cy="3648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600" dirty="0">
                <a:solidFill>
                  <a:schemeClr val="accent4">
                    <a:lumMod val="60000"/>
                    <a:lumOff val="40000"/>
                  </a:schemeClr>
                </a:solidFill>
                <a:latin typeface="思源宋体 CN Light" panose="02020300000000000000" charset="-122"/>
                <a:ea typeface="思源宋体 CN Heavy" panose="02020900000000000000" charset="-122"/>
              </a:rPr>
              <a:t>照片</a:t>
            </a:r>
            <a:endParaRPr lang="zh-CN" altLang="en-US" sz="2600" dirty="0">
              <a:solidFill>
                <a:schemeClr val="accent4">
                  <a:lumMod val="60000"/>
                  <a:lumOff val="40000"/>
                </a:schemeClr>
              </a:solidFill>
              <a:latin typeface="思源宋体 CN Light" panose="02020300000000000000" charset="-122"/>
              <a:ea typeface="思源宋体 CN Heavy" panose="02020900000000000000" charset="-122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4790440" y="1446530"/>
            <a:ext cx="6638925" cy="48196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4791075" y="1929130"/>
            <a:ext cx="6866890" cy="184594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sym typeface="+mn-ea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姓名、性别、出生年月、从业时间、学历、取得相应资格认证。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sym typeface="+mn-ea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sym typeface="+mn-ea"/>
              </a:rPr>
              <a:t>从业经历简介。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个人简介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工作成就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916940" y="1990725"/>
            <a:ext cx="10357485" cy="3594496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近三年主持或参与的医院信息化建设工作，负责内容及成果。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论述近三年参与的国标、行标、团标有关规范制定等，主持参与的专利申请或技术课题数量，在专业期刊公开发表的学术文章。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③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论述本人近三年参与主持学术研究活动次数，获奖等级及排名，获奖项目数量与案例。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工作成就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工作成就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工作成就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0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0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0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0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0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1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1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2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2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5.xml><?xml version="1.0" encoding="utf-8"?>
<p:tagLst xmlns:p="http://schemas.openxmlformats.org/presentationml/2006/main">
  <p:tag name="commondata" val="eyJoZGlkIjoiMGMyZDBlYTRiMzVjYWVlZWQzZjI0ZmQ4NDk5MGEwYWYifQ==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UNIT_TYPE" val="l_h_i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7.xml><?xml version="1.0" encoding="utf-8"?>
<p:tagLst xmlns:p="http://schemas.openxmlformats.org/presentationml/2006/main">
  <p:tag name="KSO_WM_UNIT_TYPE" val="l_h_i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8.xml><?xml version="1.0" encoding="utf-8"?>
<p:tagLst xmlns:p="http://schemas.openxmlformats.org/presentationml/2006/main">
  <p:tag name="KSO_WM_UNIT_TYPE" val="l_h_i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9.xml><?xml version="1.0" encoding="utf-8"?>
<p:tagLst xmlns:p="http://schemas.openxmlformats.org/presentationml/2006/main">
  <p:tag name="KSO_WM_UNIT_TYPE" val="l_h_i"/>
  <p:tag name="KSO_WM_UNIT_INDEX" val="1_1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l_h_i"/>
  <p:tag name="KSO_WM_UNIT_INDEX" val="1_2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1.xml><?xml version="1.0" encoding="utf-8"?>
<p:tagLst xmlns:p="http://schemas.openxmlformats.org/presentationml/2006/main">
  <p:tag name="KSO_WM_UNIT_TYPE" val="l_h_i"/>
  <p:tag name="KSO_WM_UNIT_INDEX" val="1_3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2.xml><?xml version="1.0" encoding="utf-8"?>
<p:tagLst xmlns:p="http://schemas.openxmlformats.org/presentationml/2006/main">
  <p:tag name="KSO_WM_UNIT_TYPE" val="l_h_f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3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4.xml><?xml version="1.0" encoding="utf-8"?>
<p:tagLst xmlns:p="http://schemas.openxmlformats.org/presentationml/2006/main">
  <p:tag name="KSO_WM_UNIT_TYPE" val="l_h_f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5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6.xml><?xml version="1.0" encoding="utf-8"?>
<p:tagLst xmlns:p="http://schemas.openxmlformats.org/presentationml/2006/main">
  <p:tag name="KSO_WM_UNIT_TYPE" val="l_h_f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7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8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8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8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8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9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9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9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9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1206</Words>
  <Application>WPS Office WWO_dingtalk_20240221035043-c523bba0e7</Application>
  <PresentationFormat>宽屏</PresentationFormat>
  <Paragraphs>133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Arial</vt:lpstr>
      <vt:lpstr>宋体</vt:lpstr>
      <vt:lpstr>Wingdings</vt:lpstr>
      <vt:lpstr>Wingdings</vt:lpstr>
      <vt:lpstr>Kingsoft Confetti</vt:lpstr>
      <vt:lpstr>思源黑体</vt:lpstr>
      <vt:lpstr>汉仪旗黑KW 55S</vt:lpstr>
      <vt:lpstr>微软雅黑</vt:lpstr>
      <vt:lpstr>思源宋体 CN Light</vt:lpstr>
      <vt:lpstr>思源宋体 CN Heavy</vt:lpstr>
      <vt:lpstr>Microsoft YaHei Bold</vt:lpstr>
      <vt:lpstr>Noto Serif CJK SC</vt:lpstr>
      <vt:lpstr>汉仪书宋二KW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含</cp:lastModifiedBy>
  <dcterms:created xsi:type="dcterms:W3CDTF">2025-10-09T09:17:36Z</dcterms:created>
  <dcterms:modified xsi:type="dcterms:W3CDTF">2025-10-09T09:17:36Z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2052-0.0.0.0</vt:lpwstr>
  </property>
  <property fmtid="{D5CDD505-2E9C-101B-9397-08002B2CF9AE}" pid="3" name="ICV">
    <vt:lpwstr>37925FFDC5C14255BE3C400B69C259DE_13</vt:lpwstr>
  </property>
</Properties>
</file>