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6"/>
  </p:notesMasterIdLst>
  <p:sldIdLst>
    <p:sldId id="256" r:id="rId3"/>
    <p:sldId id="257" r:id="rId4"/>
    <p:sldId id="293" r:id="rId5"/>
    <p:sldId id="292" r:id="rId6"/>
    <p:sldId id="281" r:id="rId7"/>
    <p:sldId id="295" r:id="rId8"/>
    <p:sldId id="282" r:id="rId9"/>
    <p:sldId id="296" r:id="rId10"/>
    <p:sldId id="283" r:id="rId11"/>
    <p:sldId id="297" r:id="rId12"/>
    <p:sldId id="284" r:id="rId13"/>
    <p:sldId id="298" r:id="rId14"/>
    <p:sldId id="258" r:id="rId15"/>
  </p:sldIdLst>
  <p:sldSz cx="12192000" cy="6858000"/>
  <p:notesSz cx="6858000" cy="9144000"/>
  <p:custDataLst>
    <p:tags r:id="rId2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0" userDrawn="1">
          <p15:clr>
            <a:srgbClr val="A4A3A4"/>
          </p15:clr>
        </p15:guide>
        <p15:guide id="2" pos="384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PS" initials="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CFAF"/>
    <a:srgbClr val="6A100D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80"/>
        <p:guide pos="3844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1" Type="http://schemas.openxmlformats.org/officeDocument/2006/relationships/tags" Target="tags/tag138.xml"/><Relationship Id="rId20" Type="http://schemas.openxmlformats.org/officeDocument/2006/relationships/commentAuthors" Target="commentAuthors.xml"/><Relationship Id="rId2" Type="http://schemas.openxmlformats.org/officeDocument/2006/relationships/theme" Target="theme/theme1.xml"/><Relationship Id="rId19" Type="http://schemas.openxmlformats.org/officeDocument/2006/relationships/tableStyles" Target="tableStyles.xml"/><Relationship Id="rId18" Type="http://schemas.openxmlformats.org/officeDocument/2006/relationships/viewProps" Target="viewProps.xml"/><Relationship Id="rId17" Type="http://schemas.openxmlformats.org/officeDocument/2006/relationships/presProps" Target="presProps.xml"/><Relationship Id="rId16" Type="http://schemas.openxmlformats.org/officeDocument/2006/relationships/notesMaster" Target="notesMasters/notesMaster1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6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2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2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3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2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9" Type="http://schemas.openxmlformats.org/officeDocument/2006/relationships/theme" Target="../theme/theme1.xml"/><Relationship Id="rId18" Type="http://schemas.openxmlformats.org/officeDocument/2006/relationships/tags" Target="../tags/tag62.xml"/><Relationship Id="rId17" Type="http://schemas.openxmlformats.org/officeDocument/2006/relationships/tags" Target="../tags/tag61.xml"/><Relationship Id="rId16" Type="http://schemas.openxmlformats.org/officeDocument/2006/relationships/tags" Target="../tags/tag60.xml"/><Relationship Id="rId15" Type="http://schemas.openxmlformats.org/officeDocument/2006/relationships/tags" Target="../tags/tag59.xml"/><Relationship Id="rId14" Type="http://schemas.openxmlformats.org/officeDocument/2006/relationships/tags" Target="../tags/tag58.xml"/><Relationship Id="rId13" Type="http://schemas.openxmlformats.org/officeDocument/2006/relationships/tags" Target="../tags/tag57.xml"/><Relationship Id="rId12" Type="http://schemas.openxmlformats.org/officeDocument/2006/relationships/image" Target="../media/image1.jpe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8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.x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125.xml"/><Relationship Id="rId8" Type="http://schemas.openxmlformats.org/officeDocument/2006/relationships/tags" Target="../tags/tag124.xml"/><Relationship Id="rId7" Type="http://schemas.openxmlformats.org/officeDocument/2006/relationships/tags" Target="../tags/tag123.xml"/><Relationship Id="rId6" Type="http://schemas.openxmlformats.org/officeDocument/2006/relationships/tags" Target="../tags/tag122.xml"/><Relationship Id="rId5" Type="http://schemas.openxmlformats.org/officeDocument/2006/relationships/tags" Target="../tags/tag121.xml"/><Relationship Id="rId4" Type="http://schemas.openxmlformats.org/officeDocument/2006/relationships/tags" Target="../tags/tag120.xml"/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128.xml"/><Relationship Id="rId3" Type="http://schemas.openxmlformats.org/officeDocument/2006/relationships/tags" Target="../tags/tag127.xml"/><Relationship Id="rId2" Type="http://schemas.openxmlformats.org/officeDocument/2006/relationships/tags" Target="../tags/tag126.xml"/><Relationship Id="rId1" Type="http://schemas.openxmlformats.org/officeDocument/2006/relationships/image" Target="../media/image1.jpeg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136.xml"/><Relationship Id="rId8" Type="http://schemas.openxmlformats.org/officeDocument/2006/relationships/tags" Target="../tags/tag135.xml"/><Relationship Id="rId7" Type="http://schemas.openxmlformats.org/officeDocument/2006/relationships/tags" Target="../tags/tag134.xml"/><Relationship Id="rId6" Type="http://schemas.openxmlformats.org/officeDocument/2006/relationships/tags" Target="../tags/tag133.xml"/><Relationship Id="rId5" Type="http://schemas.openxmlformats.org/officeDocument/2006/relationships/tags" Target="../tags/tag132.xml"/><Relationship Id="rId4" Type="http://schemas.openxmlformats.org/officeDocument/2006/relationships/tags" Target="../tags/tag131.xml"/><Relationship Id="rId3" Type="http://schemas.openxmlformats.org/officeDocument/2006/relationships/tags" Target="../tags/tag130.xml"/><Relationship Id="rId2" Type="http://schemas.openxmlformats.org/officeDocument/2006/relationships/tags" Target="../tags/tag129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37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8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76.xml"/><Relationship Id="rId8" Type="http://schemas.openxmlformats.org/officeDocument/2006/relationships/tags" Target="../tags/tag75.xml"/><Relationship Id="rId7" Type="http://schemas.openxmlformats.org/officeDocument/2006/relationships/tags" Target="../tags/tag74.xml"/><Relationship Id="rId6" Type="http://schemas.openxmlformats.org/officeDocument/2006/relationships/tags" Target="../tags/tag73.xml"/><Relationship Id="rId5" Type="http://schemas.openxmlformats.org/officeDocument/2006/relationships/tags" Target="../tags/tag72.xml"/><Relationship Id="rId4" Type="http://schemas.openxmlformats.org/officeDocument/2006/relationships/tags" Target="../tags/tag71.xml"/><Relationship Id="rId3" Type="http://schemas.openxmlformats.org/officeDocument/2006/relationships/tags" Target="../tags/tag70.xml"/><Relationship Id="rId23" Type="http://schemas.openxmlformats.org/officeDocument/2006/relationships/slideLayout" Target="../slideLayouts/slideLayout1.xml"/><Relationship Id="rId22" Type="http://schemas.openxmlformats.org/officeDocument/2006/relationships/tags" Target="../tags/tag89.xml"/><Relationship Id="rId21" Type="http://schemas.openxmlformats.org/officeDocument/2006/relationships/tags" Target="../tags/tag88.xml"/><Relationship Id="rId20" Type="http://schemas.openxmlformats.org/officeDocument/2006/relationships/tags" Target="../tags/tag87.xml"/><Relationship Id="rId2" Type="http://schemas.openxmlformats.org/officeDocument/2006/relationships/tags" Target="../tags/tag69.xml"/><Relationship Id="rId19" Type="http://schemas.openxmlformats.org/officeDocument/2006/relationships/tags" Target="../tags/tag86.xml"/><Relationship Id="rId18" Type="http://schemas.openxmlformats.org/officeDocument/2006/relationships/tags" Target="../tags/tag85.xml"/><Relationship Id="rId17" Type="http://schemas.openxmlformats.org/officeDocument/2006/relationships/tags" Target="../tags/tag84.xml"/><Relationship Id="rId16" Type="http://schemas.openxmlformats.org/officeDocument/2006/relationships/tags" Target="../tags/tag83.xml"/><Relationship Id="rId15" Type="http://schemas.openxmlformats.org/officeDocument/2006/relationships/tags" Target="../tags/tag82.xml"/><Relationship Id="rId14" Type="http://schemas.openxmlformats.org/officeDocument/2006/relationships/tags" Target="../tags/tag81.xml"/><Relationship Id="rId13" Type="http://schemas.openxmlformats.org/officeDocument/2006/relationships/tags" Target="../tags/tag80.xml"/><Relationship Id="rId12" Type="http://schemas.openxmlformats.org/officeDocument/2006/relationships/tags" Target="../tags/tag79.xml"/><Relationship Id="rId11" Type="http://schemas.openxmlformats.org/officeDocument/2006/relationships/tags" Target="../tags/tag78.xml"/><Relationship Id="rId10" Type="http://schemas.openxmlformats.org/officeDocument/2006/relationships/tags" Target="../tags/tag77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92.xml"/><Relationship Id="rId3" Type="http://schemas.openxmlformats.org/officeDocument/2006/relationships/tags" Target="../tags/tag91.xml"/><Relationship Id="rId2" Type="http://schemas.openxmlformats.org/officeDocument/2006/relationships/tags" Target="../tags/tag90.xml"/><Relationship Id="rId1" Type="http://schemas.openxmlformats.org/officeDocument/2006/relationships/image" Target="../media/image1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95.xml"/><Relationship Id="rId3" Type="http://schemas.openxmlformats.org/officeDocument/2006/relationships/tags" Target="../tags/tag94.xml"/><Relationship Id="rId2" Type="http://schemas.openxmlformats.org/officeDocument/2006/relationships/tags" Target="../tags/tag93.xml"/><Relationship Id="rId1" Type="http://schemas.openxmlformats.org/officeDocument/2006/relationships/image" Target="../media/image1.jpeg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103.xml"/><Relationship Id="rId8" Type="http://schemas.openxmlformats.org/officeDocument/2006/relationships/tags" Target="../tags/tag102.xml"/><Relationship Id="rId7" Type="http://schemas.openxmlformats.org/officeDocument/2006/relationships/tags" Target="../tags/tag101.xml"/><Relationship Id="rId6" Type="http://schemas.openxmlformats.org/officeDocument/2006/relationships/tags" Target="../tags/tag100.xml"/><Relationship Id="rId5" Type="http://schemas.openxmlformats.org/officeDocument/2006/relationships/tags" Target="../tags/tag99.xml"/><Relationship Id="rId4" Type="http://schemas.openxmlformats.org/officeDocument/2006/relationships/tags" Target="../tags/tag98.xml"/><Relationship Id="rId3" Type="http://schemas.openxmlformats.org/officeDocument/2006/relationships/tags" Target="../tags/tag97.xml"/><Relationship Id="rId2" Type="http://schemas.openxmlformats.org/officeDocument/2006/relationships/tags" Target="../tags/tag96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106.xml"/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114.xml"/><Relationship Id="rId8" Type="http://schemas.openxmlformats.org/officeDocument/2006/relationships/tags" Target="../tags/tag113.xml"/><Relationship Id="rId7" Type="http://schemas.openxmlformats.org/officeDocument/2006/relationships/tags" Target="../tags/tag112.xml"/><Relationship Id="rId6" Type="http://schemas.openxmlformats.org/officeDocument/2006/relationships/tags" Target="../tags/tag111.xml"/><Relationship Id="rId5" Type="http://schemas.openxmlformats.org/officeDocument/2006/relationships/tags" Target="../tags/tag110.xml"/><Relationship Id="rId4" Type="http://schemas.openxmlformats.org/officeDocument/2006/relationships/tags" Target="../tags/tag109.xml"/><Relationship Id="rId3" Type="http://schemas.openxmlformats.org/officeDocument/2006/relationships/tags" Target="../tags/tag108.xml"/><Relationship Id="rId2" Type="http://schemas.openxmlformats.org/officeDocument/2006/relationships/tags" Target="../tags/tag107.xml"/><Relationship Id="rId10" Type="http://schemas.openxmlformats.org/officeDocument/2006/relationships/slideLayout" Target="../slideLayouts/slideLayout1.xml"/><Relationship Id="rId1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117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03375" y="2111375"/>
            <a:ext cx="957072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4000" b="1">
                <a:solidFill>
                  <a:srgbClr val="E3CFAF"/>
                </a:solidFill>
              </a:rPr>
              <a:t>首届医院后勤管理优秀案例评选</a:t>
            </a:r>
            <a:endParaRPr lang="zh-CN" altLang="en-US" sz="4000" b="1">
              <a:solidFill>
                <a:srgbClr val="E3CFAF"/>
              </a:solidFill>
            </a:endParaRPr>
          </a:p>
          <a:p>
            <a:pPr algn="ctr"/>
            <a:r>
              <a:rPr lang="en-US" altLang="zh-CN" sz="4000" b="1">
                <a:solidFill>
                  <a:srgbClr val="E3CFAF"/>
                </a:solidFill>
              </a:rPr>
              <a:t>XXXX</a:t>
            </a:r>
            <a:r>
              <a:rPr lang="zh-CN" altLang="en-US" sz="4000" b="1">
                <a:solidFill>
                  <a:srgbClr val="E3CFAF"/>
                </a:solidFill>
              </a:rPr>
              <a:t>方向</a:t>
            </a:r>
            <a:endParaRPr lang="en-US" altLang="zh-CN" sz="4000" b="1">
              <a:solidFill>
                <a:srgbClr val="E3CFAF"/>
              </a:solidFill>
            </a:endParaRPr>
          </a:p>
        </p:txBody>
      </p:sp>
      <p:sp>
        <p:nvSpPr>
          <p:cNvPr id="6" name="圆角矩形 5"/>
          <p:cNvSpPr/>
          <p:nvPr>
            <p:custDataLst>
              <p:tags r:id="rId2"/>
            </p:custDataLst>
          </p:nvPr>
        </p:nvSpPr>
        <p:spPr>
          <a:xfrm>
            <a:off x="2311400" y="3381375"/>
            <a:ext cx="1285240" cy="504825"/>
          </a:xfrm>
          <a:prstGeom prst="roundRect">
            <a:avLst/>
          </a:prstGeom>
          <a:solidFill>
            <a:srgbClr val="E3CFA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dist"/>
            <a:r>
              <a:rPr lang="zh-CN" altLang="en-US" sz="2000" b="1">
                <a:solidFill>
                  <a:srgbClr val="6A100D"/>
                </a:solidFill>
                <a:sym typeface="+mn-ea"/>
              </a:rPr>
              <a:t>案例</a:t>
            </a:r>
            <a:r>
              <a:rPr lang="zh-CN" altLang="en-US" sz="2000" b="1">
                <a:solidFill>
                  <a:srgbClr val="6A100D"/>
                </a:solidFill>
                <a:sym typeface="+mn-ea"/>
              </a:rPr>
              <a:t>名称</a:t>
            </a:r>
            <a:endParaRPr lang="zh-CN" altLang="en-US" sz="2000" b="1">
              <a:solidFill>
                <a:srgbClr val="6A100D"/>
              </a:solidFill>
              <a:sym typeface="+mn-ea"/>
            </a:endParaRPr>
          </a:p>
        </p:txBody>
      </p:sp>
      <p:sp>
        <p:nvSpPr>
          <p:cNvPr id="7" name="圆角矩形 6"/>
          <p:cNvSpPr/>
          <p:nvPr>
            <p:custDataLst>
              <p:tags r:id="rId3"/>
            </p:custDataLst>
          </p:nvPr>
        </p:nvSpPr>
        <p:spPr>
          <a:xfrm>
            <a:off x="2311400" y="4322445"/>
            <a:ext cx="1285240" cy="504825"/>
          </a:xfrm>
          <a:prstGeom prst="roundRect">
            <a:avLst/>
          </a:prstGeom>
          <a:solidFill>
            <a:srgbClr val="E3CFA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dist"/>
            <a:r>
              <a:rPr lang="zh-CN" altLang="en-US" sz="2000" b="1">
                <a:solidFill>
                  <a:srgbClr val="6A100D"/>
                </a:solidFill>
                <a:sym typeface="+mn-ea"/>
              </a:rPr>
              <a:t>申报单位</a:t>
            </a:r>
            <a:endParaRPr lang="zh-CN" altLang="en-US" sz="2000" b="1">
              <a:solidFill>
                <a:srgbClr val="6A100D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96030" y="3381375"/>
            <a:ext cx="640461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796030" y="4322445"/>
            <a:ext cx="640461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en-US" altLang="zh-CN" sz="280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>
            <p:custDataLst>
              <p:tags r:id="rId4"/>
            </p:custDataLst>
          </p:nvPr>
        </p:nvSpPr>
        <p:spPr>
          <a:xfrm>
            <a:off x="3796030" y="3381375"/>
            <a:ext cx="6050280" cy="504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 anchorCtr="0">
            <a:noAutofit/>
          </a:bodyPr>
          <a:p>
            <a:pPr algn="l">
              <a:buClrTx/>
              <a:buSzTx/>
              <a:buFontTx/>
            </a:pPr>
            <a:r>
              <a:rPr lang="en-US" altLang="zh-CN" sz="3200">
                <a:solidFill>
                  <a:schemeClr val="accent2">
                    <a:lumMod val="75000"/>
                  </a:schemeClr>
                </a:solidFill>
                <a:latin typeface="思源黑体" panose="020B0500000000000000" charset="-122"/>
                <a:ea typeface="思源黑体" panose="020B0500000000000000" charset="-122"/>
              </a:rPr>
              <a:t>XXX</a:t>
            </a:r>
            <a:endParaRPr lang="en-US" altLang="zh-CN" sz="3200">
              <a:solidFill>
                <a:schemeClr val="accent2">
                  <a:lumMod val="75000"/>
                </a:schemeClr>
              </a:solidFill>
              <a:latin typeface="思源黑体" panose="020B0500000000000000" charset="-122"/>
              <a:ea typeface="思源黑体" panose="020B0500000000000000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5"/>
            </p:custDataLst>
          </p:nvPr>
        </p:nvSpPr>
        <p:spPr>
          <a:xfrm>
            <a:off x="3796030" y="4322445"/>
            <a:ext cx="6050280" cy="504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 anchorCtr="0">
            <a:noAutofit/>
          </a:bodyPr>
          <a:p>
            <a:pPr algn="l">
              <a:buClrTx/>
              <a:buSzTx/>
              <a:buFontTx/>
            </a:pPr>
            <a:r>
              <a:rPr lang="en-US" altLang="zh-CN" sz="3200">
                <a:solidFill>
                  <a:schemeClr val="accent2">
                    <a:lumMod val="75000"/>
                  </a:schemeClr>
                </a:solidFill>
                <a:latin typeface="思源黑体" panose="020B0500000000000000" charset="-122"/>
                <a:ea typeface="思源黑体" panose="020B0500000000000000" charset="-122"/>
              </a:rPr>
              <a:t>XXX</a:t>
            </a:r>
            <a:endParaRPr lang="en-US" altLang="zh-CN" sz="3200">
              <a:solidFill>
                <a:schemeClr val="accent2">
                  <a:lumMod val="75000"/>
                </a:schemeClr>
              </a:solidFill>
              <a:latin typeface="思源黑体" panose="020B0500000000000000" charset="-122"/>
              <a:ea typeface="思源黑体" panose="020B0500000000000000" charset="-122"/>
            </a:endParaRPr>
          </a:p>
        </p:txBody>
      </p:sp>
    </p:spTree>
    <p:custDataLst>
      <p:tags r:id="rId6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成效证明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12630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rgbClr val="000000"/>
              </a:solidFill>
              <a:latin typeface="思源黑体" panose="020B0500000000000000" charset="-122"/>
              <a:ea typeface="思源黑体" panose="020B0500000000000000" charset="-122"/>
              <a:cs typeface="黑体" panose="02010609060101010101" charset="-122"/>
            </a:endParaRPr>
          </a:p>
        </p:txBody>
      </p:sp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7" name="矩形 6"/>
          <p:cNvSpPr/>
          <p:nvPr>
            <p:custDataLst>
              <p:tags r:id="rId5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8" name="矩形 7"/>
          <p:cNvSpPr/>
          <p:nvPr>
            <p:custDataLst>
              <p:tags r:id="rId6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9" name="矩形 8"/>
          <p:cNvSpPr/>
          <p:nvPr>
            <p:custDataLst>
              <p:tags r:id="rId7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0" name="矩形 9"/>
          <p:cNvSpPr/>
          <p:nvPr>
            <p:custDataLst>
              <p:tags r:id="rId8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9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推广价值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solidFill>
                  <a:srgbClr val="000000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</a:rPr>
              <a:t>适用场景明确：说明案例适配的医院类型、后勤管理场景，界定应用边界。</a:t>
            </a:r>
            <a:endParaRPr lang="zh-CN" altLang="en-US" sz="1600">
              <a:solidFill>
                <a:srgbClr val="000000"/>
              </a:solidFill>
              <a:latin typeface="思源黑体" panose="020B0500000000000000" charset="-122"/>
              <a:ea typeface="思源黑体" panose="020B0500000000000000" charset="-122"/>
              <a:cs typeface="黑体" panose="02010609060101010101" charset="-122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solidFill>
                  <a:srgbClr val="000000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</a:rPr>
              <a:t>复制推广条件：梳理案例推广所需的硬件基础、软件支持、人员能力要求、政策环境，明确推广的可行性与适配门槛。</a:t>
            </a:r>
            <a:endParaRPr lang="zh-CN" altLang="en-US" sz="1600">
              <a:solidFill>
                <a:srgbClr val="000000"/>
              </a:solidFill>
              <a:latin typeface="思源黑体" panose="020B0500000000000000" charset="-122"/>
              <a:ea typeface="思源黑体" panose="020B0500000000000000" charset="-122"/>
              <a:cs typeface="黑体" panose="02010609060101010101" charset="-122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solidFill>
                  <a:srgbClr val="000000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</a:rPr>
              <a:t>改进方向前瞻：结合行业发展趋势，分析案例当前不足，提出未来优化方向。</a:t>
            </a:r>
            <a:endParaRPr lang="zh-CN" altLang="en-US" sz="1600">
              <a:solidFill>
                <a:srgbClr val="000000"/>
              </a:solidFill>
              <a:latin typeface="思源黑体" panose="020B0500000000000000" charset="-122"/>
              <a:ea typeface="思源黑体" panose="020B0500000000000000" charset="-122"/>
              <a:cs typeface="黑体" panose="02010609060101010101" charset="-122"/>
            </a:endParaRPr>
          </a:p>
        </p:txBody>
      </p:sp>
      <p:sp>
        <p:nvSpPr>
          <p:cNvPr id="25" name="矩形 24"/>
          <p:cNvSpPr/>
          <p:nvPr>
            <p:custDataLst>
              <p:tags r:id="rId3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推广价值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12630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rgbClr val="000000"/>
              </a:solidFill>
              <a:latin typeface="思源黑体" panose="020B0500000000000000" charset="-122"/>
              <a:ea typeface="思源黑体" panose="020B0500000000000000" charset="-122"/>
              <a:cs typeface="黑体" panose="02010609060101010101" charset="-122"/>
            </a:endParaRPr>
          </a:p>
        </p:txBody>
      </p:sp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7" name="矩形 6"/>
          <p:cNvSpPr/>
          <p:nvPr>
            <p:custDataLst>
              <p:tags r:id="rId5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8" name="矩形 7"/>
          <p:cNvSpPr/>
          <p:nvPr>
            <p:custDataLst>
              <p:tags r:id="rId6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9" name="矩形 8"/>
          <p:cNvSpPr/>
          <p:nvPr>
            <p:custDataLst>
              <p:tags r:id="rId7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0" name="矩形 9"/>
          <p:cNvSpPr/>
          <p:nvPr>
            <p:custDataLst>
              <p:tags r:id="rId8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9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791970" y="2816860"/>
            <a:ext cx="86080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7200" b="1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</a:rPr>
              <a:t>谢谢观看</a:t>
            </a:r>
            <a:endParaRPr lang="zh-CN" altLang="en-US" sz="7200" b="1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3200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填报须知</a:t>
            </a:r>
            <a:endParaRPr lang="zh-CN" sz="3200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4578" y="1961515"/>
            <a:ext cx="10062845" cy="293497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indent="406400" fontAlgn="auto">
              <a:lnSpc>
                <a:spcPct val="150000"/>
              </a:lnSpc>
            </a:pP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PPT资料用于评选展示，页数不多于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40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页，其中图片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不少于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张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。请务必核实相关信息，材料一经提交不允许修改或替换！</a:t>
            </a:r>
            <a:endParaRPr lang="zh-CN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406400" fontAlgn="auto">
              <a:lnSpc>
                <a:spcPct val="150000"/>
              </a:lnSpc>
            </a:pP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导出此文件时请保存为PDF格式并完成上传。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406400" fontAlgn="auto">
              <a:lnSpc>
                <a:spcPct val="150000"/>
              </a:lnSpc>
            </a:pP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PPT仅是提供大体填写框架，申报人可选择扩充，</a:t>
            </a:r>
            <a:r>
              <a:rPr lang="zh-CN" altLang="en-US" sz="2400" dirty="0">
                <a:solidFill>
                  <a:srgbClr val="D34E4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提交报名资料时请删除此页！</a:t>
            </a:r>
            <a:endParaRPr lang="zh-CN" altLang="en-US" sz="2400" dirty="0">
              <a:solidFill>
                <a:srgbClr val="D34E4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目录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497840" y="1294765"/>
            <a:ext cx="3159125" cy="4892675"/>
            <a:chOff x="3512" y="1797"/>
            <a:chExt cx="4797" cy="7423"/>
          </a:xfrm>
        </p:grpSpPr>
        <p:grpSp>
          <p:nvGrpSpPr>
            <p:cNvPr id="92" name="组合 91"/>
            <p:cNvGrpSpPr/>
            <p:nvPr/>
          </p:nvGrpSpPr>
          <p:grpSpPr>
            <a:xfrm>
              <a:off x="3512" y="1797"/>
              <a:ext cx="4797" cy="7423"/>
              <a:chOff x="3512" y="1797"/>
              <a:chExt cx="4797" cy="7423"/>
            </a:xfrm>
          </p:grpSpPr>
          <p:grpSp>
            <p:nvGrpSpPr>
              <p:cNvPr id="93" name="组合 92"/>
              <p:cNvGrpSpPr/>
              <p:nvPr/>
            </p:nvGrpSpPr>
            <p:grpSpPr>
              <a:xfrm>
                <a:off x="3512" y="1797"/>
                <a:ext cx="4797" cy="6820"/>
                <a:chOff x="3512" y="1797"/>
                <a:chExt cx="4797" cy="6820"/>
              </a:xfrm>
            </p:grpSpPr>
            <p:grpSp>
              <p:nvGrpSpPr>
                <p:cNvPr id="94" name="组合 93"/>
                <p:cNvGrpSpPr/>
                <p:nvPr/>
              </p:nvGrpSpPr>
              <p:grpSpPr>
                <a:xfrm>
                  <a:off x="6033" y="3318"/>
                  <a:ext cx="1951" cy="2355"/>
                  <a:chOff x="6161" y="3094"/>
                  <a:chExt cx="1951" cy="2355"/>
                </a:xfrm>
              </p:grpSpPr>
              <p:grpSp>
                <p:nvGrpSpPr>
                  <p:cNvPr id="95" name="组合 94"/>
                  <p:cNvGrpSpPr/>
                  <p:nvPr/>
                </p:nvGrpSpPr>
                <p:grpSpPr>
                  <a:xfrm>
                    <a:off x="6161" y="3094"/>
                    <a:ext cx="1951" cy="1934"/>
                    <a:chOff x="6067" y="3178"/>
                    <a:chExt cx="2611" cy="2587"/>
                  </a:xfrm>
                </p:grpSpPr>
                <p:sp>
                  <p:nvSpPr>
                    <p:cNvPr id="96" name="椭圆 95"/>
                    <p:cNvSpPr/>
                    <p:nvPr/>
                  </p:nvSpPr>
                  <p:spPr>
                    <a:xfrm>
                      <a:off x="6162" y="3178"/>
                      <a:ext cx="2517" cy="2517"/>
                    </a:xfrm>
                    <a:prstGeom prst="ellipse">
                      <a:avLst/>
                    </a:prstGeom>
                    <a:noFill/>
                    <a:ln>
                      <a:solidFill>
                        <a:srgbClr val="3C1A05"/>
                      </a:solidFill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1F1EF"/>
                          </a:solidFill>
                        </a14:hiddenFill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  <p:sp>
                  <p:nvSpPr>
                    <p:cNvPr id="97" name="椭圆 96"/>
                    <p:cNvSpPr/>
                    <p:nvPr/>
                  </p:nvSpPr>
                  <p:spPr>
                    <a:xfrm>
                      <a:off x="6067" y="3249"/>
                      <a:ext cx="2517" cy="2517"/>
                    </a:xfrm>
                    <a:prstGeom prst="ellipse">
                      <a:avLst/>
                    </a:prstGeom>
                    <a:solidFill>
                      <a:srgbClr val="F1F1E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</p:grpSp>
              <p:sp>
                <p:nvSpPr>
                  <p:cNvPr id="98" name="文本框 97"/>
                  <p:cNvSpPr txBox="1"/>
                  <p:nvPr/>
                </p:nvSpPr>
                <p:spPr>
                  <a:xfrm>
                    <a:off x="6663" y="3416"/>
                    <a:ext cx="1081" cy="2033"/>
                  </a:xfrm>
                  <a:prstGeom prst="rect">
                    <a:avLst/>
                  </a:prstGeom>
                  <a:noFill/>
                  <a:ln>
                    <a:gradFill/>
                  </a:ln>
                </p:spPr>
                <p:txBody>
                  <a:bodyPr vert="eaVert" wrap="square" rtlCol="0">
                    <a:spAutoFit/>
                  </a:bodyPr>
                  <a:p>
                    <a:endParaRPr lang="zh-CN" altLang="en-US" sz="36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</p:grpSp>
            <p:grpSp>
              <p:nvGrpSpPr>
                <p:cNvPr id="99" name="组合 98"/>
                <p:cNvGrpSpPr/>
                <p:nvPr/>
              </p:nvGrpSpPr>
              <p:grpSpPr>
                <a:xfrm>
                  <a:off x="3512" y="1797"/>
                  <a:ext cx="4797" cy="6820"/>
                  <a:chOff x="3512" y="1797"/>
                  <a:chExt cx="4797" cy="6820"/>
                </a:xfrm>
              </p:grpSpPr>
              <p:sp>
                <p:nvSpPr>
                  <p:cNvPr id="7" name="文本框 6"/>
                  <p:cNvSpPr txBox="1"/>
                  <p:nvPr/>
                </p:nvSpPr>
                <p:spPr>
                  <a:xfrm>
                    <a:off x="4877" y="2533"/>
                    <a:ext cx="1866" cy="17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endParaRPr lang="zh-CN" altLang="en-US" sz="7200" b="1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sp>
                <p:nvSpPr>
                  <p:cNvPr id="101" name="文本框 100"/>
                  <p:cNvSpPr txBox="1"/>
                  <p:nvPr/>
                </p:nvSpPr>
                <p:spPr>
                  <a:xfrm>
                    <a:off x="3622" y="3660"/>
                    <a:ext cx="1866" cy="14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2" name="直接连接符 101"/>
                  <p:cNvCxnSpPr/>
                  <p:nvPr/>
                </p:nvCxnSpPr>
                <p:spPr>
                  <a:xfrm flipH="1">
                    <a:off x="3512" y="4083"/>
                    <a:ext cx="1715" cy="1716"/>
                  </a:xfrm>
                  <a:prstGeom prst="line">
                    <a:avLst/>
                  </a:prstGeom>
                  <a:ln>
                    <a:solidFill>
                      <a:srgbClr val="3D272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3" name="矩形 102"/>
                  <p:cNvSpPr/>
                  <p:nvPr/>
                </p:nvSpPr>
                <p:spPr>
                  <a:xfrm rot="2700000">
                    <a:off x="4258" y="4059"/>
                    <a:ext cx="1000" cy="2433"/>
                  </a:xfrm>
                  <a:prstGeom prst="rect">
                    <a:avLst/>
                  </a:prstGeom>
                  <a:solidFill>
                    <a:srgbClr val="F1F1E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 sz="2000"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4" name="直接连接符 103"/>
                  <p:cNvCxnSpPr/>
                  <p:nvPr/>
                </p:nvCxnSpPr>
                <p:spPr>
                  <a:xfrm flipH="1">
                    <a:off x="6527" y="2483"/>
                    <a:ext cx="800" cy="800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直接连接符 104"/>
                  <p:cNvCxnSpPr/>
                  <p:nvPr/>
                </p:nvCxnSpPr>
                <p:spPr>
                  <a:xfrm flipH="1">
                    <a:off x="6975" y="1797"/>
                    <a:ext cx="1334" cy="1350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6" name="文本框 105"/>
                  <p:cNvSpPr txBox="1"/>
                  <p:nvPr/>
                </p:nvSpPr>
                <p:spPr>
                  <a:xfrm>
                    <a:off x="5109" y="4062"/>
                    <a:ext cx="1866" cy="434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r>
                      <a:rPr lang="zh-CN" altLang="en-US" sz="6000" b="1" dirty="0">
                        <a:solidFill>
                          <a:srgbClr val="3C1A05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目</a:t>
                    </a:r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 algn="ctr"/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 algn="ctr"/>
                    <a:r>
                      <a:rPr lang="zh-CN" altLang="en-US" sz="6000" b="1" dirty="0">
                        <a:solidFill>
                          <a:srgbClr val="3C1A05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录</a:t>
                    </a:r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7" name="直接连接符 106"/>
                  <p:cNvCxnSpPr/>
                  <p:nvPr/>
                </p:nvCxnSpPr>
                <p:spPr>
                  <a:xfrm>
                    <a:off x="5418" y="4366"/>
                    <a:ext cx="0" cy="3967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8" name="文本框 107"/>
                  <p:cNvSpPr txBox="1"/>
                  <p:nvPr/>
                </p:nvSpPr>
                <p:spPr>
                  <a:xfrm rot="5400000">
                    <a:off x="3093" y="6495"/>
                    <a:ext cx="3919" cy="32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800" dirty="0">
                        <a:latin typeface="微软雅黑" panose="020B0503020204020204" charset="-122"/>
                        <a:ea typeface="微软雅黑" panose="020B0503020204020204" charset="-122"/>
                      </a:rPr>
                      <a:t>  </a:t>
                    </a:r>
                    <a:endParaRPr lang="en-US" altLang="zh-CN" sz="800" dirty="0">
                      <a:latin typeface="微软雅黑" panose="020B0503020204020204" charset="-122"/>
                      <a:ea typeface="微软雅黑" panose="020B0503020204020204" charset="-122"/>
                      <a:sym typeface="+mn-ea"/>
                    </a:endParaRPr>
                  </a:p>
                </p:txBody>
              </p:sp>
            </p:grpSp>
          </p:grpSp>
          <p:cxnSp>
            <p:nvCxnSpPr>
              <p:cNvPr id="109" name="直接连接符 108"/>
              <p:cNvCxnSpPr/>
              <p:nvPr/>
            </p:nvCxnSpPr>
            <p:spPr>
              <a:xfrm flipH="1">
                <a:off x="3622" y="7457"/>
                <a:ext cx="800" cy="800"/>
              </a:xfrm>
              <a:prstGeom prst="line">
                <a:avLst/>
              </a:prstGeom>
              <a:ln>
                <a:solidFill>
                  <a:srgbClr val="3C1A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接连接符 109"/>
              <p:cNvCxnSpPr/>
              <p:nvPr/>
            </p:nvCxnSpPr>
            <p:spPr>
              <a:xfrm flipH="1">
                <a:off x="6104" y="7870"/>
                <a:ext cx="1334" cy="1350"/>
              </a:xfrm>
              <a:prstGeom prst="line">
                <a:avLst/>
              </a:prstGeom>
              <a:ln>
                <a:solidFill>
                  <a:srgbClr val="3C1A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1" name="文本框 110"/>
            <p:cNvSpPr txBox="1"/>
            <p:nvPr/>
          </p:nvSpPr>
          <p:spPr>
            <a:xfrm>
              <a:off x="6771" y="5112"/>
              <a:ext cx="633" cy="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>
                <a:lnSpc>
                  <a:spcPct val="100000"/>
                </a:lnSpc>
              </a:pPr>
              <a:endParaRPr lang="zh-CN" altLang="en-US" sz="1200" b="1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8" name="矩形: 圆角 10"/>
          <p:cNvSpPr/>
          <p:nvPr>
            <p:custDataLst>
              <p:tags r:id="rId2"/>
            </p:custDataLst>
          </p:nvPr>
        </p:nvSpPr>
        <p:spPr>
          <a:xfrm>
            <a:off x="4476750" y="4843145"/>
            <a:ext cx="6610985" cy="574675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 sz="22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" name="矩形: 圆角 4"/>
          <p:cNvSpPr/>
          <p:nvPr>
            <p:custDataLst>
              <p:tags r:id="rId3"/>
            </p:custDataLst>
          </p:nvPr>
        </p:nvSpPr>
        <p:spPr>
          <a:xfrm>
            <a:off x="4446905" y="1698625"/>
            <a:ext cx="6610985" cy="628015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 sz="22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: 圆角 8"/>
          <p:cNvSpPr/>
          <p:nvPr>
            <p:custDataLst>
              <p:tags r:id="rId4"/>
            </p:custDataLst>
          </p:nvPr>
        </p:nvSpPr>
        <p:spPr>
          <a:xfrm>
            <a:off x="4446905" y="2524125"/>
            <a:ext cx="6610985" cy="628015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 sz="22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: 圆角 9"/>
          <p:cNvSpPr/>
          <p:nvPr>
            <p:custDataLst>
              <p:tags r:id="rId5"/>
            </p:custDataLst>
          </p:nvPr>
        </p:nvSpPr>
        <p:spPr>
          <a:xfrm>
            <a:off x="4446905" y="3307080"/>
            <a:ext cx="6610985" cy="628015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 sz="22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矩形: 圆角 10"/>
          <p:cNvSpPr/>
          <p:nvPr>
            <p:custDataLst>
              <p:tags r:id="rId6"/>
            </p:custDataLst>
          </p:nvPr>
        </p:nvSpPr>
        <p:spPr>
          <a:xfrm>
            <a:off x="4446905" y="4090035"/>
            <a:ext cx="6610985" cy="574675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 sz="220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2" name="直接连接符 11"/>
          <p:cNvCxnSpPr/>
          <p:nvPr>
            <p:custDataLst>
              <p:tags r:id="rId7"/>
            </p:custDataLst>
          </p:nvPr>
        </p:nvCxnSpPr>
        <p:spPr>
          <a:xfrm>
            <a:off x="5701016" y="2076229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8"/>
            </p:custDataLst>
          </p:nvPr>
        </p:nvCxnSpPr>
        <p:spPr>
          <a:xfrm>
            <a:off x="5701016" y="2848777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>
            <p:custDataLst>
              <p:tags r:id="rId9"/>
            </p:custDataLst>
          </p:nvPr>
        </p:nvCxnSpPr>
        <p:spPr>
          <a:xfrm>
            <a:off x="5701016" y="3632120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>
            <p:custDataLst>
              <p:tags r:id="rId10"/>
            </p:custDataLst>
          </p:nvPr>
        </p:nvCxnSpPr>
        <p:spPr>
          <a:xfrm>
            <a:off x="5701016" y="4361488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项标题"/>
          <p:cNvSpPr txBox="1"/>
          <p:nvPr>
            <p:custDataLst>
              <p:tags r:id="rId11"/>
            </p:custDataLst>
          </p:nvPr>
        </p:nvSpPr>
        <p:spPr>
          <a:xfrm>
            <a:off x="7235246" y="1734358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2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基本信息</a:t>
            </a:r>
            <a:endParaRPr lang="zh-CN" altLang="en-US" sz="22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序号"/>
          <p:cNvSpPr txBox="1"/>
          <p:nvPr>
            <p:custDataLst>
              <p:tags r:id="rId12"/>
            </p:custDataLst>
          </p:nvPr>
        </p:nvSpPr>
        <p:spPr>
          <a:xfrm>
            <a:off x="4538714" y="1638696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2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01</a:t>
            </a:r>
            <a:endParaRPr lang="zh-CN" altLang="en-US" sz="22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" name="项标题"/>
          <p:cNvSpPr txBox="1"/>
          <p:nvPr>
            <p:custDataLst>
              <p:tags r:id="rId13"/>
            </p:custDataLst>
          </p:nvPr>
        </p:nvSpPr>
        <p:spPr>
          <a:xfrm>
            <a:off x="7202861" y="2571917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 lvl="0" algn="l">
              <a:buClrTx/>
              <a:buSzTx/>
              <a:buFontTx/>
            </a:pPr>
            <a:r>
              <a:rPr lang="zh-CN" altLang="en-US" sz="2200" b="1" spc="3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案例背景</a:t>
            </a:r>
            <a:endParaRPr lang="zh-CN" altLang="en-US" sz="2200" b="1" spc="3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9" name="序号"/>
          <p:cNvSpPr txBox="1"/>
          <p:nvPr>
            <p:custDataLst>
              <p:tags r:id="rId14"/>
            </p:custDataLst>
          </p:nvPr>
        </p:nvSpPr>
        <p:spPr>
          <a:xfrm>
            <a:off x="4538714" y="2422039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2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22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endParaRPr lang="en-US" altLang="zh-CN" sz="22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项标题"/>
          <p:cNvSpPr txBox="1"/>
          <p:nvPr>
            <p:custDataLst>
              <p:tags r:id="rId15"/>
            </p:custDataLst>
          </p:nvPr>
        </p:nvSpPr>
        <p:spPr>
          <a:xfrm>
            <a:off x="7213656" y="3366055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 lvl="0" algn="l">
              <a:buClrTx/>
              <a:buSzTx/>
              <a:buFontTx/>
            </a:pPr>
            <a:r>
              <a:rPr lang="zh-CN" altLang="en-US" sz="2200" b="1" spc="3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实施内容</a:t>
            </a:r>
            <a:endParaRPr lang="zh-CN" altLang="en-US" sz="2200" b="1" spc="3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1" name="序号"/>
          <p:cNvSpPr txBox="1"/>
          <p:nvPr>
            <p:custDataLst>
              <p:tags r:id="rId16"/>
            </p:custDataLst>
          </p:nvPr>
        </p:nvSpPr>
        <p:spPr>
          <a:xfrm>
            <a:off x="4538714" y="3205382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2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22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endParaRPr lang="en-US" altLang="zh-CN" sz="22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2" name="序号"/>
          <p:cNvSpPr txBox="1"/>
          <p:nvPr>
            <p:custDataLst>
              <p:tags r:id="rId17"/>
            </p:custDataLst>
          </p:nvPr>
        </p:nvSpPr>
        <p:spPr>
          <a:xfrm>
            <a:off x="4534904" y="3956975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2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22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</a:t>
            </a:r>
            <a:endParaRPr lang="en-US" altLang="zh-CN" sz="22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3" name="项标题"/>
          <p:cNvSpPr txBox="1"/>
          <p:nvPr>
            <p:custDataLst>
              <p:tags r:id="rId18"/>
            </p:custDataLst>
          </p:nvPr>
        </p:nvSpPr>
        <p:spPr>
          <a:xfrm>
            <a:off x="7202861" y="4106218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 lvl="0" algn="l">
              <a:buClrTx/>
              <a:buSzTx/>
              <a:buFontTx/>
            </a:pPr>
            <a:r>
              <a:rPr lang="zh-CN" altLang="en-US" sz="2200" b="1" spc="3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成效证明</a:t>
            </a:r>
            <a:endParaRPr lang="zh-CN" altLang="en-US" sz="2200" b="1" spc="3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" name="项标题"/>
          <p:cNvSpPr txBox="1"/>
          <p:nvPr>
            <p:custDataLst>
              <p:tags r:id="rId19"/>
            </p:custDataLst>
          </p:nvPr>
        </p:nvSpPr>
        <p:spPr>
          <a:xfrm>
            <a:off x="7174230" y="4864735"/>
            <a:ext cx="4035425" cy="53149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 lvl="0" algn="l">
              <a:buClrTx/>
              <a:buSzTx/>
              <a:buFontTx/>
            </a:pPr>
            <a:r>
              <a:rPr lang="zh-CN" altLang="en-US" sz="2200" b="1" spc="3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推广价值</a:t>
            </a:r>
            <a:endParaRPr lang="zh-CN" altLang="en-US" sz="2200" b="1" spc="3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cxnSp>
        <p:nvCxnSpPr>
          <p:cNvPr id="24" name="直接连接符 23"/>
          <p:cNvCxnSpPr/>
          <p:nvPr>
            <p:custDataLst>
              <p:tags r:id="rId20"/>
            </p:custDataLst>
          </p:nvPr>
        </p:nvCxnSpPr>
        <p:spPr>
          <a:xfrm>
            <a:off x="5701016" y="5122853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序号"/>
          <p:cNvSpPr txBox="1"/>
          <p:nvPr>
            <p:custDataLst>
              <p:tags r:id="rId21"/>
            </p:custDataLst>
          </p:nvPr>
        </p:nvSpPr>
        <p:spPr>
          <a:xfrm>
            <a:off x="4531094" y="4727230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2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22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5</a:t>
            </a:r>
            <a:endParaRPr lang="en-US" altLang="zh-CN" sz="22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  <p:custDataLst>
      <p:tags r:id="rId2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基本信息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1600" spc="-8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论述医院主体及医院后勤团队</a:t>
            </a:r>
            <a:r>
              <a:rPr lang="zh-CN" altLang="en-US" sz="1600" spc="-8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相关基础信息。</a:t>
            </a:r>
            <a:endParaRPr lang="zh-CN" altLang="en-US" sz="1600">
              <a:solidFill>
                <a:srgbClr val="000000"/>
              </a:solidFill>
              <a:latin typeface="思源黑体" panose="020B0500000000000000" charset="-122"/>
              <a:ea typeface="思源黑体" panose="020B0500000000000000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5" name="矩形 24"/>
          <p:cNvSpPr/>
          <p:nvPr>
            <p:custDataLst>
              <p:tags r:id="rId3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案例</a:t>
            </a:r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背景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12630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000000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</a:rPr>
              <a:t>现存问题剖析：聚焦医院后勤管理实际痛点，具体描述问题表现，可结合数据或场景说明。</a:t>
            </a:r>
            <a:endParaRPr lang="zh-CN" altLang="en-US" sz="1600">
              <a:solidFill>
                <a:srgbClr val="000000"/>
              </a:solidFill>
              <a:latin typeface="思源黑体" panose="020B0500000000000000" charset="-122"/>
              <a:ea typeface="思源黑体" panose="020B0500000000000000" charset="-122"/>
              <a:cs typeface="黑体" panose="02010609060101010101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000000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</a:rPr>
              <a:t>实施动因阐述：说明启动案例的核心驱动因素，可从政策要求、管理需求、服务升级等维度切入。</a:t>
            </a:r>
            <a:endParaRPr lang="zh-CN" altLang="en-US" sz="1600">
              <a:solidFill>
                <a:srgbClr val="000000"/>
              </a:solidFill>
              <a:latin typeface="思源黑体" panose="020B0500000000000000" charset="-122"/>
              <a:ea typeface="思源黑体" panose="020B0500000000000000" charset="-122"/>
              <a:cs typeface="黑体" panose="02010609060101010101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000000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</a:rPr>
              <a:t>预期目标量化：明确案例实施的可衡量目标，需包含具体数值，确保目标与后续成效可对应。</a:t>
            </a:r>
            <a:endParaRPr lang="zh-CN" altLang="en-US" sz="1600">
              <a:solidFill>
                <a:srgbClr val="000000"/>
              </a:solidFill>
              <a:latin typeface="思源黑体" panose="020B0500000000000000" charset="-122"/>
              <a:ea typeface="思源黑体" panose="020B0500000000000000" charset="-122"/>
              <a:cs typeface="黑体" panose="02010609060101010101" charset="-122"/>
            </a:endParaRPr>
          </a:p>
        </p:txBody>
      </p:sp>
      <p:sp>
        <p:nvSpPr>
          <p:cNvPr id="25" name="矩形 24"/>
          <p:cNvSpPr/>
          <p:nvPr>
            <p:custDataLst>
              <p:tags r:id="rId3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案例</a:t>
            </a:r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背景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12630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rgbClr val="000000"/>
              </a:solidFill>
              <a:latin typeface="思源黑体" panose="020B0500000000000000" charset="-122"/>
              <a:ea typeface="思源黑体" panose="020B0500000000000000" charset="-122"/>
              <a:cs typeface="黑体" panose="02010609060101010101" charset="-122"/>
            </a:endParaRPr>
          </a:p>
        </p:txBody>
      </p:sp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7" name="矩形 6"/>
          <p:cNvSpPr/>
          <p:nvPr>
            <p:custDataLst>
              <p:tags r:id="rId5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8" name="矩形 7"/>
          <p:cNvSpPr/>
          <p:nvPr>
            <p:custDataLst>
              <p:tags r:id="rId6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9" name="矩形 8"/>
          <p:cNvSpPr/>
          <p:nvPr>
            <p:custDataLst>
              <p:tags r:id="rId7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0" name="矩形 9"/>
          <p:cNvSpPr/>
          <p:nvPr>
            <p:custDataLst>
              <p:tags r:id="rId8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9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实施内容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000000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</a:rPr>
              <a:t>核心措施：分点列出案例实施的关键举措。</a:t>
            </a:r>
            <a:endParaRPr lang="zh-CN" altLang="en-US" sz="1600">
              <a:solidFill>
                <a:srgbClr val="000000"/>
              </a:solidFill>
              <a:latin typeface="思源黑体" panose="020B0500000000000000" charset="-122"/>
              <a:ea typeface="思源黑体" panose="020B0500000000000000" charset="-122"/>
              <a:cs typeface="黑体" panose="02010609060101010101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000000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</a:rPr>
              <a:t>技术</a:t>
            </a:r>
            <a:r>
              <a:rPr lang="en-US" altLang="zh-CN" sz="1600">
                <a:solidFill>
                  <a:srgbClr val="000000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</a:rPr>
              <a:t> / </a:t>
            </a:r>
            <a:r>
              <a:rPr lang="zh-CN" altLang="en-US" sz="1600">
                <a:solidFill>
                  <a:srgbClr val="000000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</a:rPr>
              <a:t>工具应用：明确案例中运用的核心技术、管理工具，说明技术</a:t>
            </a:r>
            <a:r>
              <a:rPr lang="en-US" altLang="zh-CN" sz="1600">
                <a:solidFill>
                  <a:srgbClr val="000000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</a:rPr>
              <a:t> / </a:t>
            </a:r>
            <a:r>
              <a:rPr lang="zh-CN" altLang="en-US" sz="1600">
                <a:solidFill>
                  <a:srgbClr val="000000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</a:rPr>
              <a:t>工具的适配场景与应用逻辑。</a:t>
            </a:r>
            <a:endParaRPr lang="zh-CN" altLang="en-US" sz="1600">
              <a:solidFill>
                <a:srgbClr val="000000"/>
              </a:solidFill>
              <a:latin typeface="思源黑体" panose="020B0500000000000000" charset="-122"/>
              <a:ea typeface="思源黑体" panose="020B0500000000000000" charset="-122"/>
              <a:cs typeface="黑体" panose="02010609060101010101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rgbClr val="000000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</a:rPr>
              <a:t>实施步骤</a:t>
            </a:r>
            <a:r>
              <a:rPr lang="zh-CN" altLang="en-US" sz="1600">
                <a:solidFill>
                  <a:srgbClr val="000000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</a:rPr>
              <a:t>与周期：按时间顺序或逻辑顺序梳理实施流程，标注各阶段关键节点与责任主体；明确实施周期（起始时间、完成时间），说明各阶段时长分配。</a:t>
            </a:r>
            <a:endParaRPr lang="zh-CN" altLang="en-US" sz="1600">
              <a:solidFill>
                <a:srgbClr val="000000"/>
              </a:solidFill>
              <a:latin typeface="思源黑体" panose="020B0500000000000000" charset="-122"/>
              <a:ea typeface="思源黑体" panose="020B0500000000000000" charset="-122"/>
              <a:cs typeface="黑体" panose="02010609060101010101" charset="-122"/>
            </a:endParaRPr>
          </a:p>
        </p:txBody>
      </p:sp>
      <p:sp>
        <p:nvSpPr>
          <p:cNvPr id="25" name="矩形 24"/>
          <p:cNvSpPr/>
          <p:nvPr>
            <p:custDataLst>
              <p:tags r:id="rId3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实施内容</a:t>
            </a:r>
            <a:endParaRPr 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12630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rgbClr val="000000"/>
              </a:solidFill>
              <a:latin typeface="思源黑体" panose="020B0500000000000000" charset="-122"/>
              <a:ea typeface="思源黑体" panose="020B0500000000000000" charset="-122"/>
              <a:cs typeface="黑体" panose="02010609060101010101" charset="-122"/>
            </a:endParaRPr>
          </a:p>
        </p:txBody>
      </p:sp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4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7" name="矩形 6"/>
          <p:cNvSpPr/>
          <p:nvPr>
            <p:custDataLst>
              <p:tags r:id="rId5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8" name="矩形 7"/>
          <p:cNvSpPr/>
          <p:nvPr>
            <p:custDataLst>
              <p:tags r:id="rId6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9" name="矩形 8"/>
          <p:cNvSpPr/>
          <p:nvPr>
            <p:custDataLst>
              <p:tags r:id="rId7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0" name="矩形 9"/>
          <p:cNvSpPr/>
          <p:nvPr>
            <p:custDataLst>
              <p:tags r:id="rId8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9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成效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证明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solidFill>
                  <a:srgbClr val="000000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  <a:sym typeface="+mn-ea"/>
              </a:rPr>
              <a:t>数据对比直观：以数据、图表等形式呈现实施前后关键指标变化，涵盖成本、效率、质量等核心维度，数据需真实可追溯。</a:t>
            </a:r>
            <a:endParaRPr lang="zh-CN" altLang="en-US" sz="1600">
              <a:solidFill>
                <a:srgbClr val="000000"/>
              </a:solidFill>
              <a:latin typeface="思源黑体" panose="020B0500000000000000" charset="-122"/>
              <a:ea typeface="思源黑体" panose="020B0500000000000000" charset="-122"/>
              <a:cs typeface="黑体" panose="02010609060101010101" charset="-122"/>
              <a:sym typeface="+mn-ea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solidFill>
                  <a:srgbClr val="000000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  <a:sym typeface="+mn-ea"/>
              </a:rPr>
              <a:t>用户反馈具象：展示医护人员、患者的满意度评价，可引用问卷调查结果、典型好评语录，或第三方测评报告核心结论。</a:t>
            </a:r>
            <a:endParaRPr lang="zh-CN" altLang="en-US" sz="1600">
              <a:solidFill>
                <a:srgbClr val="000000"/>
              </a:solidFill>
              <a:latin typeface="思源黑体" panose="020B0500000000000000" charset="-122"/>
              <a:ea typeface="思源黑体" panose="020B0500000000000000" charset="-122"/>
              <a:cs typeface="黑体" panose="02010609060101010101" charset="-122"/>
              <a:sym typeface="+mn-ea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solidFill>
                  <a:srgbClr val="000000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  <a:sym typeface="+mn-ea"/>
              </a:rPr>
              <a:t>获奖</a:t>
            </a:r>
            <a:r>
              <a:rPr lang="en-US" altLang="zh-CN" sz="1600">
                <a:solidFill>
                  <a:srgbClr val="000000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  <a:sym typeface="+mn-ea"/>
              </a:rPr>
              <a:t> / </a:t>
            </a:r>
            <a:r>
              <a:rPr lang="zh-CN" altLang="en-US" sz="1600">
                <a:solidFill>
                  <a:srgbClr val="000000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  <a:sym typeface="+mn-ea"/>
              </a:rPr>
              <a:t>认证补充：列出案例获得的相关荣誉、权威认证，标注获奖</a:t>
            </a:r>
            <a:r>
              <a:rPr lang="en-US" altLang="zh-CN" sz="1600">
                <a:solidFill>
                  <a:srgbClr val="000000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  <a:sym typeface="+mn-ea"/>
              </a:rPr>
              <a:t> / </a:t>
            </a:r>
            <a:r>
              <a:rPr lang="zh-CN" altLang="en-US" sz="1600">
                <a:solidFill>
                  <a:srgbClr val="000000"/>
                </a:solidFill>
                <a:latin typeface="思源黑体" panose="020B0500000000000000" charset="-122"/>
                <a:ea typeface="思源黑体" panose="020B0500000000000000" charset="-122"/>
                <a:cs typeface="黑体" panose="02010609060101010101" charset="-122"/>
                <a:sym typeface="+mn-ea"/>
              </a:rPr>
              <a:t>认证时间、颁发单位。</a:t>
            </a:r>
            <a:endParaRPr lang="zh-CN" altLang="en-US" sz="1600">
              <a:solidFill>
                <a:srgbClr val="000000"/>
              </a:solidFill>
              <a:latin typeface="思源黑体" panose="020B0500000000000000" charset="-122"/>
              <a:ea typeface="思源黑体" panose="020B0500000000000000" charset="-122"/>
              <a:cs typeface="黑体" panose="02010609060101010101" charset="-122"/>
              <a:sym typeface="+mn-ea"/>
            </a:endParaRPr>
          </a:p>
        </p:txBody>
      </p:sp>
      <p:sp>
        <p:nvSpPr>
          <p:cNvPr id="25" name="矩形 24"/>
          <p:cNvSpPr/>
          <p:nvPr>
            <p:custDataLst>
              <p:tags r:id="rId3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0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0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0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0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0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0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0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1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1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1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1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1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1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1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2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2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2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2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2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2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2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3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3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3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3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3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3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3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38.xml><?xml version="1.0" encoding="utf-8"?>
<p:tagLst xmlns:p="http://schemas.openxmlformats.org/presentationml/2006/main">
  <p:tag name="commondata" val="eyJoZGlkIjoiMGMyZDBlYTRiMzVjYWVlZWQzZjI0ZmQ4NDk5MGEwYWYifQ==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DIAGRAM_VIRTUALLY_FRAME" val="{&quot;height&quot;:113.85,&quot;left&quot;:182,&quot;top&quot;:266.25,&quot;width&quot;:593.3}"/>
</p:tagLst>
</file>

<file path=ppt/tags/tag64.xml><?xml version="1.0" encoding="utf-8"?>
<p:tagLst xmlns:p="http://schemas.openxmlformats.org/presentationml/2006/main">
  <p:tag name="KSO_WM_DIAGRAM_VIRTUALLY_FRAME" val="{&quot;height&quot;:113.85,&quot;left&quot;:182,&quot;top&quot;:266.25,&quot;width&quot;:593.3}"/>
</p:tagLst>
</file>

<file path=ppt/tags/tag65.xml><?xml version="1.0" encoding="utf-8"?>
<p:tagLst xmlns:p="http://schemas.openxmlformats.org/presentationml/2006/main">
  <p:tag name="KSO_WM_DIAGRAM_VIRTUALLY_FRAME" val="{&quot;height&quot;:113.85,&quot;left&quot;:182,&quot;top&quot;:266.25,&quot;width&quot;:593.3}"/>
</p:tagLst>
</file>

<file path=ppt/tags/tag66.xml><?xml version="1.0" encoding="utf-8"?>
<p:tagLst xmlns:p="http://schemas.openxmlformats.org/presentationml/2006/main">
  <p:tag name="KSO_WM_BEAUTIFY_FLAG" val=""/>
  <p:tag name="KSO_WM_DIAGRAM_VIRTUALLY_FRAME" val="{&quot;height&quot;:113.85,&quot;left&quot;:182,&quot;top&quot;:266.25,&quot;width&quot;:593.3}"/>
</p:tagLst>
</file>

<file path=ppt/tags/tag67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9.xml><?xml version="1.0" encoding="utf-8"?>
<p:tagLst xmlns:p="http://schemas.openxmlformats.org/presentationml/2006/main">
  <p:tag name="KSO_WM_UNIT_TYPE" val="l_h_i"/>
  <p:tag name="KSO_WM_UNIT_INDEX" val="1_4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TYPE" val="l_h_i"/>
  <p:tag name="KSO_WM_UNIT_INDEX" val="1_1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1.xml><?xml version="1.0" encoding="utf-8"?>
<p:tagLst xmlns:p="http://schemas.openxmlformats.org/presentationml/2006/main">
  <p:tag name="KSO_WM_UNIT_TYPE" val="l_h_i"/>
  <p:tag name="KSO_WM_UNIT_INDEX" val="1_2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2.xml><?xml version="1.0" encoding="utf-8"?>
<p:tagLst xmlns:p="http://schemas.openxmlformats.org/presentationml/2006/main">
  <p:tag name="KSO_WM_UNIT_TYPE" val="l_h_i"/>
  <p:tag name="KSO_WM_UNIT_INDEX" val="1_3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3.xml><?xml version="1.0" encoding="utf-8"?>
<p:tagLst xmlns:p="http://schemas.openxmlformats.org/presentationml/2006/main">
  <p:tag name="KSO_WM_UNIT_TYPE" val="l_h_i"/>
  <p:tag name="KSO_WM_UNIT_INDEX" val="1_4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4.xml><?xml version="1.0" encoding="utf-8"?>
<p:tagLst xmlns:p="http://schemas.openxmlformats.org/presentationml/2006/main">
  <p:tag name="KSO_WM_UNIT_TYPE" val="l_h_i"/>
  <p:tag name="KSO_WM_UNIT_INDEX" val="1_1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5.xml><?xml version="1.0" encoding="utf-8"?>
<p:tagLst xmlns:p="http://schemas.openxmlformats.org/presentationml/2006/main">
  <p:tag name="KSO_WM_UNIT_TYPE" val="l_h_i"/>
  <p:tag name="KSO_WM_UNIT_INDEX" val="1_2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6.xml><?xml version="1.0" encoding="utf-8"?>
<p:tagLst xmlns:p="http://schemas.openxmlformats.org/presentationml/2006/main">
  <p:tag name="KSO_WM_UNIT_TYPE" val="l_h_i"/>
  <p:tag name="KSO_WM_UNIT_INDEX" val="1_3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7.xml><?xml version="1.0" encoding="utf-8"?>
<p:tagLst xmlns:p="http://schemas.openxmlformats.org/presentationml/2006/main">
  <p:tag name="KSO_WM_UNIT_TYPE" val="l_h_i"/>
  <p:tag name="KSO_WM_UNIT_INDEX" val="1_4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8.xml><?xml version="1.0" encoding="utf-8"?>
<p:tagLst xmlns:p="http://schemas.openxmlformats.org/presentationml/2006/main">
  <p:tag name="KSO_WM_UNIT_TYPE" val="l_h_f"/>
  <p:tag name="KSO_WM_UNIT_INDEX" val="1_1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9.xml><?xml version="1.0" encoding="utf-8"?>
<p:tagLst xmlns:p="http://schemas.openxmlformats.org/presentationml/2006/main">
  <p:tag name="KSO_WM_UNIT_TYPE" val="l_h_i"/>
  <p:tag name="KSO_WM_UNIT_SUBTYPE" val="d"/>
  <p:tag name="KSO_WM_UNIT_INDEX" val="1_1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TYPE" val="l_h_f"/>
  <p:tag name="KSO_WM_UNIT_INDEX" val="1_2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81.xml><?xml version="1.0" encoding="utf-8"?>
<p:tagLst xmlns:p="http://schemas.openxmlformats.org/presentationml/2006/main">
  <p:tag name="KSO_WM_UNIT_TYPE" val="l_h_i"/>
  <p:tag name="KSO_WM_UNIT_SUBTYPE" val="d"/>
  <p:tag name="KSO_WM_UNIT_INDEX" val="1_2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82.xml><?xml version="1.0" encoding="utf-8"?>
<p:tagLst xmlns:p="http://schemas.openxmlformats.org/presentationml/2006/main">
  <p:tag name="KSO_WM_UNIT_TYPE" val="l_h_f"/>
  <p:tag name="KSO_WM_UNIT_INDEX" val="1_3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83.xml><?xml version="1.0" encoding="utf-8"?>
<p:tagLst xmlns:p="http://schemas.openxmlformats.org/presentationml/2006/main">
  <p:tag name="KSO_WM_UNIT_TYPE" val="l_h_i"/>
  <p:tag name="KSO_WM_UNIT_SUBTYPE" val="d"/>
  <p:tag name="KSO_WM_UNIT_INDEX" val="1_3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84.xml><?xml version="1.0" encoding="utf-8"?>
<p:tagLst xmlns:p="http://schemas.openxmlformats.org/presentationml/2006/main">
  <p:tag name="KSO_WM_UNIT_TYPE" val="l_h_i"/>
  <p:tag name="KSO_WM_UNIT_SUBTYPE" val="d"/>
  <p:tag name="KSO_WM_UNIT_INDEX" val="1_4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85.xml><?xml version="1.0" encoding="utf-8"?>
<p:tagLst xmlns:p="http://schemas.openxmlformats.org/presentationml/2006/main">
  <p:tag name="KSO_WM_UNIT_TYPE" val="l_h_f"/>
  <p:tag name="KSO_WM_UNIT_INDEX" val="1_4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4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86.xml><?xml version="1.0" encoding="utf-8"?>
<p:tagLst xmlns:p="http://schemas.openxmlformats.org/presentationml/2006/main">
  <p:tag name="KSO_WM_UNIT_TYPE" val="l_h_f"/>
  <p:tag name="KSO_WM_UNIT_INDEX" val="1_4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4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87.xml><?xml version="1.0" encoding="utf-8"?>
<p:tagLst xmlns:p="http://schemas.openxmlformats.org/presentationml/2006/main">
  <p:tag name="KSO_WM_UNIT_TYPE" val="l_h_i"/>
  <p:tag name="KSO_WM_UNIT_INDEX" val="1_4_2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88.xml><?xml version="1.0" encoding="utf-8"?>
<p:tagLst xmlns:p="http://schemas.openxmlformats.org/presentationml/2006/main">
  <p:tag name="KSO_WM_UNIT_TYPE" val="l_h_i"/>
  <p:tag name="KSO_WM_UNIT_SUBTYPE" val="d"/>
  <p:tag name="KSO_WM_UNIT_INDEX" val="1_4_3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88.19228515625,&quot;left&quot;:347.8,&quot;top&quot;:68.03523537463093,&quot;width&quot;:537.3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8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9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1427</Words>
  <Application>WPS 演示</Application>
  <PresentationFormat>宽屏</PresentationFormat>
  <Paragraphs>141</Paragraphs>
  <Slides>13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24" baseType="lpstr">
      <vt:lpstr>Arial</vt:lpstr>
      <vt:lpstr>宋体</vt:lpstr>
      <vt:lpstr>Wingdings</vt:lpstr>
      <vt:lpstr>Wingdings</vt:lpstr>
      <vt:lpstr>思源黑体</vt:lpstr>
      <vt:lpstr>微软雅黑</vt:lpstr>
      <vt:lpstr>黑体</vt:lpstr>
      <vt:lpstr>Microsoft YaHei Bold</vt:lpstr>
      <vt:lpstr>Arial Unicode MS</vt:lpstr>
      <vt:lpstr>Calibri</vt:lpstr>
      <vt:lpstr>WPS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含</cp:lastModifiedBy>
  <cp:revision>165</cp:revision>
  <dcterms:created xsi:type="dcterms:W3CDTF">2024-10-25T05:36:00Z</dcterms:created>
  <dcterms:modified xsi:type="dcterms:W3CDTF">2025-12-11T03:15:29Z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2052-12.1.0.24034</vt:lpwstr>
  </property>
  <property fmtid="{D5CDD505-2E9C-101B-9397-08002B2CF9AE}" pid="3" name="ICV">
    <vt:lpwstr>155DC04CB8C3463BB709E8A2DCB8A8FA_13</vt:lpwstr>
  </property>
</Properties>
</file>